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1" r:id="rId20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47383-9B8D-4D6F-9972-AF13E762D1E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E53-03FE-45DD-B269-58AE642EA0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923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E53-03FE-45DD-B269-58AE642EA011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063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B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3/02/18</a:t>
            </a:r>
            <a:endParaRPr lang="fr-BE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BE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C95E37D-45A7-4E76-942E-99F1AD28A06B}" type="slidenum">
              <a:rPr lang="fr-B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fr-BE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Espace réservé du contenu 14"/>
          <p:cNvPicPr/>
          <p:nvPr/>
        </p:nvPicPr>
        <p:blipFill>
          <a:blip r:embed="rId2"/>
          <a:stretch/>
        </p:blipFill>
        <p:spPr>
          <a:xfrm>
            <a:off x="683640" y="620640"/>
            <a:ext cx="4262760" cy="572112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4648320" y="476640"/>
            <a:ext cx="4038120" cy="5649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4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 and </a:t>
            </a:r>
            <a:r>
              <a:rPr lang="fr-FR" sz="4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farming</a:t>
            </a:r>
            <a:endParaRPr lang="fr-FR" sz="4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32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Student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meeting in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Belgium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19-24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February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2017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57263"/>
            <a:ext cx="1963124" cy="14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11" y="5301209"/>
            <a:ext cx="1068824" cy="77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r>
              <a:rPr lang="fr-FR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people drink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bottled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tap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water ?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38906" y="158766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 </a:t>
            </a:r>
            <a:r>
              <a:rPr lang="fr-FR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Belgium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: </a:t>
            </a:r>
            <a:r>
              <a:rPr lang="fr-FR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127</a:t>
            </a:r>
            <a:r>
              <a:rPr lang="fr-FR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litres of </a:t>
            </a:r>
            <a:r>
              <a:rPr lang="fr-FR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bottled</a:t>
            </a:r>
            <a:r>
              <a:rPr lang="fr-FR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water per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year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per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inhabitant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&gt;&lt; 31,2 litres of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tap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water</a:t>
            </a:r>
          </a:p>
          <a:p>
            <a:pPr>
              <a:spcAft>
                <a:spcPts val="0"/>
              </a:spcAft>
            </a:pPr>
            <a:r>
              <a:rPr lang="en-GB" sz="1600" kern="150" dirty="0" smtClean="0">
                <a:effectLst/>
                <a:latin typeface="Calibri" panose="020F0502020204030204" pitchFamily="34" charset="0"/>
                <a:ea typeface="SimSun"/>
                <a:cs typeface="Mangal"/>
              </a:rPr>
              <a:t>In the classroom, four students drink bottled water and two drink the tap water.</a:t>
            </a:r>
            <a:endParaRPr lang="fr-BE" sz="1600" kern="150" dirty="0" smtClean="0">
              <a:effectLst/>
              <a:latin typeface="Calibri" panose="020F0502020204030204" pitchFamily="34" charset="0"/>
              <a:ea typeface="SimSun"/>
              <a:cs typeface="Mang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GB" sz="1600" kern="150" dirty="0" smtClean="0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Mangal"/>
              </a:rPr>
              <a:t>In </a:t>
            </a:r>
            <a:r>
              <a:rPr lang="en-GB" sz="1600" b="1" kern="150" dirty="0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Mangal"/>
              </a:rPr>
              <a:t>Portugal</a:t>
            </a:r>
            <a:r>
              <a:rPr lang="en-GB" sz="1600" kern="150" dirty="0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Mangal"/>
              </a:rPr>
              <a:t>, we drink bottled water, yet, tap water is drinkable. In our school we </a:t>
            </a:r>
            <a:r>
              <a:rPr lang="en-GB" sz="1600" kern="150" dirty="0" err="1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Mangal"/>
              </a:rPr>
              <a:t>dring</a:t>
            </a:r>
            <a:r>
              <a:rPr lang="en-GB" sz="1600" kern="150" dirty="0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Mangal"/>
              </a:rPr>
              <a:t> tap </a:t>
            </a:r>
            <a:r>
              <a:rPr lang="en-GB" sz="1600" kern="150" dirty="0" smtClean="0">
                <a:solidFill>
                  <a:prstClr val="black"/>
                </a:solidFill>
                <a:latin typeface="Calibri" panose="020F0502020204030204" pitchFamily="34" charset="0"/>
                <a:ea typeface="SimSun"/>
                <a:cs typeface="Mangal"/>
              </a:rPr>
              <a:t>water</a:t>
            </a:r>
          </a:p>
          <a:p>
            <a:pPr lvl="0"/>
            <a:endParaRPr lang="fr-BE" sz="1600" kern="150" dirty="0">
              <a:solidFill>
                <a:prstClr val="black"/>
              </a:solidFill>
              <a:latin typeface="Calibri" panose="020F0502020204030204" pitchFamily="34" charset="0"/>
              <a:ea typeface="SimSun"/>
              <a:cs typeface="Mang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Belgian consumption of bottled water : </a:t>
            </a:r>
            <a:endParaRPr lang="fr-FR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19257" t="19665" r="39020" b="38799"/>
          <a:stretch/>
        </p:blipFill>
        <p:spPr>
          <a:xfrm>
            <a:off x="2381191" y="3634154"/>
            <a:ext cx="4344670" cy="2297723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r>
              <a:rPr lang="fr-FR" sz="31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fr-FR" sz="4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1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fr-FR" sz="3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1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3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breakdown </a:t>
            </a:r>
            <a:r>
              <a:rPr lang="fr-FR" sz="31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</a:t>
            </a:r>
            <a:r>
              <a:rPr lang="fr-FR" sz="3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1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traditional</a:t>
            </a:r>
            <a:r>
              <a:rPr lang="fr-FR" sz="3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sz="31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organic</a:t>
            </a:r>
            <a:r>
              <a:rPr lang="fr-FR" sz="3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1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farming</a:t>
            </a:r>
            <a:r>
              <a:rPr lang="fr-FR" sz="3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 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17% of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Sweden’s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total area agricultural land.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Almost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everybody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eats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partly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organic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Portugal: Most of people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eat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partly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organic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due to the importance of agriculture in the country.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The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number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organic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farmers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has been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rising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Belgium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5,13% of land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used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grow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organic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 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 </a:t>
            </a:r>
            <a:r>
              <a:rPr lang="fr-F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labels </a:t>
            </a:r>
            <a:r>
              <a:rPr lang="fr-F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recognised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</a:t>
            </a:r>
            <a:r>
              <a:rPr lang="fr-F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sustainable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production?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639744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Belgium</a:t>
            </a: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Biogarantie</a:t>
            </a: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</a:t>
            </a: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Krav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Portugal: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Agrobio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there’s</a:t>
            </a: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label for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sustainable</a:t>
            </a: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production</a:t>
            </a:r>
            <a:r>
              <a:rPr lang="fr-F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57" y="414908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11.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your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country?</a:t>
            </a:r>
            <a:r>
              <a:rPr lang="fr-FR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about 477 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kg 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2015.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Portugal 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about 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million tons per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couldn’t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found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but 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their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country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bread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Every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about 5 million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bread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Belgium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34</a:t>
            </a:r>
            <a:r>
              <a:rPr lang="fr-FR" sz="2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5 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kg 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Europe the </a:t>
            </a:r>
            <a:r>
              <a:rPr lang="fr-FR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173kg per </a:t>
            </a:r>
            <a:r>
              <a:rPr lang="fr-FR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FR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Febr</a:t>
            </a:r>
            <a:r>
              <a:rPr lang="fr-BE" dirty="0" err="1" smtClean="0"/>
              <a:t>uary</a:t>
            </a:r>
            <a:r>
              <a:rPr lang="fr-BE" dirty="0" smtClean="0"/>
              <a:t> 2017 - </a:t>
            </a:r>
            <a:r>
              <a:rPr lang="fr-BE" dirty="0"/>
              <a:t>F</a:t>
            </a:r>
            <a:r>
              <a:rPr lang="fr-BE" dirty="0" smtClean="0"/>
              <a:t>ood and </a:t>
            </a:r>
            <a:r>
              <a:rPr lang="fr-BE" dirty="0" err="1" smtClean="0"/>
              <a:t>farming</a:t>
            </a:r>
            <a:r>
              <a:rPr lang="fr-BE" dirty="0" smtClean="0"/>
              <a:t> meeting in </a:t>
            </a:r>
            <a:r>
              <a:rPr lang="fr-BE" dirty="0" err="1" smtClean="0"/>
              <a:t>Belgium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sz="2000" b="1" dirty="0" smtClean="0"/>
              <a:t>Quiz</a:t>
            </a:r>
            <a:endParaRPr lang="pt-PT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457200" y="1582341"/>
            <a:ext cx="8075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one of the main goals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agreed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2015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during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COP21 in Paris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apply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2020 ?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To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keep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global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temperatures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"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below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3.0 °C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above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pre-industrial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times and "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endeavour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them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more, to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1.5°C.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To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keep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global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temperatures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"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below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2.0 °C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above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pre-industrial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times and "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endeavour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them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more, to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1.5°C.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 To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keep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global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temperatures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"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below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1.0 °C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above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pre-industrial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times and "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endeavour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them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more, to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0.5°C.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7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Retângulo 1"/>
          <p:cNvSpPr/>
          <p:nvPr/>
        </p:nvSpPr>
        <p:spPr>
          <a:xfrm>
            <a:off x="457200" y="1720840"/>
            <a:ext cx="8229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Ecological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Footprint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 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 algn="just"/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The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Ecological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Footprint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how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consume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resources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compared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how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nature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absorb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our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new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resources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 algn="just"/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The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Ecological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Footprint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how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compared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how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nature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absorb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our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 algn="just"/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 The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Ecological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Footprint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how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consume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resources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how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nature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new </a:t>
            </a:r>
            <a:r>
              <a:rPr lang="fr-FR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resources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4270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PT" kern="0" dirty="0" err="1" smtClean="0">
                <a:solidFill>
                  <a:sysClr val="windowText" lastClr="000000"/>
                </a:solidFill>
              </a:rPr>
              <a:t>Febr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uary</a:t>
            </a:r>
            <a:r>
              <a:rPr lang="fr-BE" kern="0" dirty="0" smtClean="0">
                <a:solidFill>
                  <a:sysClr val="windowText" lastClr="000000"/>
                </a:solidFill>
              </a:rPr>
              <a:t> 2017 - Food and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farming</a:t>
            </a:r>
            <a:r>
              <a:rPr lang="fr-BE" kern="0" dirty="0" smtClean="0">
                <a:solidFill>
                  <a:sysClr val="windowText" lastClr="000000"/>
                </a:solidFill>
              </a:rPr>
              <a:t> meeting in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Belgium</a:t>
            </a: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sz="2000" b="1" kern="0" dirty="0" smtClean="0">
                <a:solidFill>
                  <a:sysClr val="windowText" lastClr="000000"/>
                </a:solidFill>
              </a:rPr>
              <a:t>Quiz</a:t>
            </a:r>
            <a:endParaRPr lang="pt-PT" sz="2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Retângulo 1"/>
          <p:cNvSpPr/>
          <p:nvPr/>
        </p:nvSpPr>
        <p:spPr>
          <a:xfrm>
            <a:off x="457200" y="2690336"/>
            <a:ext cx="8229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Europe the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: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173kg per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203kg per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B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 223kg per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4270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PT" kern="0" dirty="0" err="1" smtClean="0">
                <a:solidFill>
                  <a:sysClr val="windowText" lastClr="000000"/>
                </a:solidFill>
              </a:rPr>
              <a:t>Febr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uary</a:t>
            </a:r>
            <a:r>
              <a:rPr lang="fr-BE" kern="0" dirty="0" smtClean="0">
                <a:solidFill>
                  <a:sysClr val="windowText" lastClr="000000"/>
                </a:solidFill>
              </a:rPr>
              <a:t> 2017 - Food and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farming</a:t>
            </a:r>
            <a:r>
              <a:rPr lang="fr-BE" kern="0" dirty="0" smtClean="0">
                <a:solidFill>
                  <a:sysClr val="windowText" lastClr="000000"/>
                </a:solidFill>
              </a:rPr>
              <a:t> meeting in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Belgium</a:t>
            </a: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sz="2000" b="1" kern="0" dirty="0" smtClean="0">
                <a:solidFill>
                  <a:sysClr val="windowText" lastClr="000000"/>
                </a:solidFill>
              </a:rPr>
              <a:t>Quiz</a:t>
            </a:r>
            <a:endParaRPr lang="pt-PT" sz="2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435280" cy="4525560"/>
          </a:xfrm>
        </p:spPr>
        <p:txBody>
          <a:bodyPr/>
          <a:lstStyle/>
          <a:p>
            <a:pPr lvl="0"/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In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Sweden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,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what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is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the breakdown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between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traditional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and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organic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farming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? </a:t>
            </a:r>
            <a:endParaRPr lang="pt-PT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r>
              <a:rPr lang="fr-BE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 </a:t>
            </a:r>
            <a:endParaRPr lang="pt-PT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lvl="1"/>
            <a:r>
              <a:rPr lang="fr-FR" sz="24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A) 7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% of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Sweden’s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total area agricultural </a:t>
            </a:r>
            <a:r>
              <a:rPr lang="fr-FR" sz="24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land.</a:t>
            </a:r>
            <a:endParaRPr lang="pt-PT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lvl="1"/>
            <a:r>
              <a:rPr lang="fr-BE" sz="24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B) 12</a:t>
            </a:r>
            <a:r>
              <a:rPr lang="fr-BE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% of </a:t>
            </a:r>
            <a:r>
              <a:rPr lang="fr-BE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Sweden’s</a:t>
            </a:r>
            <a:r>
              <a:rPr lang="fr-BE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total area agricultural </a:t>
            </a:r>
            <a:r>
              <a:rPr lang="fr-BE" sz="24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land.</a:t>
            </a:r>
            <a:endParaRPr lang="pt-PT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lvl="1"/>
            <a:r>
              <a:rPr lang="fr-FR" sz="24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C) 17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% of </a:t>
            </a:r>
            <a:r>
              <a:rPr lang="fr-FR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Sweden’s</a:t>
            </a:r>
            <a:r>
              <a:rPr lang="fr-FR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total area agricultural land.</a:t>
            </a:r>
            <a:endParaRPr lang="pt-PT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PT" kern="0" dirty="0" err="1" smtClean="0">
                <a:solidFill>
                  <a:sysClr val="windowText" lastClr="000000"/>
                </a:solidFill>
              </a:rPr>
              <a:t>Febr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uary</a:t>
            </a:r>
            <a:r>
              <a:rPr lang="fr-BE" kern="0" dirty="0" smtClean="0">
                <a:solidFill>
                  <a:sysClr val="windowText" lastClr="000000"/>
                </a:solidFill>
              </a:rPr>
              <a:t> 2017 - Food and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farming</a:t>
            </a:r>
            <a:r>
              <a:rPr lang="fr-BE" kern="0" dirty="0" smtClean="0">
                <a:solidFill>
                  <a:sysClr val="windowText" lastClr="000000"/>
                </a:solidFill>
              </a:rPr>
              <a:t> meeting in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Belgium</a:t>
            </a: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sz="2000" b="1" kern="0" dirty="0" smtClean="0">
                <a:solidFill>
                  <a:sysClr val="windowText" lastClr="000000"/>
                </a:solidFill>
              </a:rPr>
              <a:t>Quiz</a:t>
            </a:r>
            <a:endParaRPr lang="pt-PT" sz="2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9552" y="2708920"/>
            <a:ext cx="8146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Europe the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wasted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: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B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173kg 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B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203kg 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B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B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/>
            <a:r>
              <a:rPr lang="fr-B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 223kg 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one </a:t>
            </a:r>
            <a:r>
              <a:rPr lang="fr-B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</a:t>
            </a:r>
            <a:r>
              <a:rPr lang="fr-B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P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4270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PT" kern="0" dirty="0" err="1" smtClean="0">
                <a:solidFill>
                  <a:sysClr val="windowText" lastClr="000000"/>
                </a:solidFill>
              </a:rPr>
              <a:t>Febr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uary</a:t>
            </a:r>
            <a:r>
              <a:rPr lang="fr-BE" kern="0" dirty="0" smtClean="0">
                <a:solidFill>
                  <a:sysClr val="windowText" lastClr="000000"/>
                </a:solidFill>
              </a:rPr>
              <a:t> 2017 - Food and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farming</a:t>
            </a:r>
            <a:r>
              <a:rPr lang="fr-BE" kern="0" dirty="0" smtClean="0">
                <a:solidFill>
                  <a:sysClr val="windowText" lastClr="000000"/>
                </a:solidFill>
              </a:rPr>
              <a:t> meeting in </a:t>
            </a:r>
            <a:r>
              <a:rPr lang="fr-BE" kern="0" dirty="0" err="1" smtClean="0">
                <a:solidFill>
                  <a:sysClr val="windowText" lastClr="000000"/>
                </a:solidFill>
              </a:rPr>
              <a:t>Belgium</a:t>
            </a: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kern="0" dirty="0" smtClean="0">
                <a:solidFill>
                  <a:sysClr val="windowText" lastClr="000000"/>
                </a:solidFill>
              </a:rPr>
              <a:t/>
            </a:r>
            <a:br>
              <a:rPr lang="fr-BE" kern="0" dirty="0" smtClean="0">
                <a:solidFill>
                  <a:sysClr val="windowText" lastClr="000000"/>
                </a:solidFill>
              </a:rPr>
            </a:br>
            <a:r>
              <a:rPr lang="fr-BE" sz="2000" b="1" kern="0" dirty="0" smtClean="0">
                <a:solidFill>
                  <a:sysClr val="windowText" lastClr="000000"/>
                </a:solidFill>
              </a:rPr>
              <a:t>Quiz</a:t>
            </a:r>
            <a:endParaRPr lang="pt-PT" sz="2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800" dirty="0" err="1"/>
              <a:t>T</a:t>
            </a:r>
            <a:r>
              <a:rPr lang="fr-BE" sz="2800" dirty="0" err="1" smtClean="0"/>
              <a:t>hanks</a:t>
            </a:r>
            <a:r>
              <a:rPr lang="fr-BE" sz="2800" dirty="0" smtClean="0"/>
              <a:t> to all the </a:t>
            </a:r>
            <a:r>
              <a:rPr lang="fr-BE" sz="2800" dirty="0" err="1" smtClean="0"/>
              <a:t>students</a:t>
            </a:r>
            <a:r>
              <a:rPr lang="fr-BE" sz="2800" dirty="0" smtClean="0"/>
              <a:t> and </a:t>
            </a:r>
            <a:r>
              <a:rPr lang="fr-BE" sz="2800" dirty="0" err="1" smtClean="0"/>
              <a:t>teachers</a:t>
            </a:r>
            <a:r>
              <a:rPr lang="fr-BE" sz="2800" dirty="0" smtClean="0"/>
              <a:t>!</a:t>
            </a:r>
            <a:endParaRPr lang="fr-BE" sz="2800" dirty="0"/>
          </a:p>
        </p:txBody>
      </p:sp>
      <p:pic>
        <p:nvPicPr>
          <p:cNvPr id="3074" name="Picture 2" descr="C:\Users\Christopher\Documents\Think act go green\106NCD40\article sibérie\CSC_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7" r="3263" b="22253"/>
          <a:stretch/>
        </p:blipFill>
        <p:spPr bwMode="auto">
          <a:xfrm>
            <a:off x="669925" y="1594338"/>
            <a:ext cx="8090453" cy="37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 and </a:t>
            </a:r>
            <a:r>
              <a:rPr lang="fr-FR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farming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331640" y="332568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BE" sz="32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Portugal, </a:t>
            </a:r>
            <a:r>
              <a:rPr lang="fr-BE" sz="3200" strike="noStrike" spc="-1" dirty="0" err="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</a:t>
            </a:r>
            <a:r>
              <a:rPr lang="fr-BE" sz="32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BE" sz="3200" strike="noStrike" spc="-1" dirty="0" err="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BE" sz="32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BE" sz="3200" strike="noStrike" spc="-1" dirty="0" err="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Belgium</a:t>
            </a:r>
            <a:endParaRPr lang="fr-BE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BE" sz="32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fr-BE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BE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BE" sz="32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fr-BE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Imagem 3"/>
          <p:cNvPicPr/>
          <p:nvPr/>
        </p:nvPicPr>
        <p:blipFill>
          <a:blip r:embed="rId2"/>
          <a:stretch/>
        </p:blipFill>
        <p:spPr>
          <a:xfrm>
            <a:off x="6020640" y="4201920"/>
            <a:ext cx="2816640" cy="2111400"/>
          </a:xfrm>
          <a:prstGeom prst="rect">
            <a:avLst/>
          </a:prstGeom>
          <a:ln>
            <a:noFill/>
          </a:ln>
        </p:spPr>
      </p:pic>
      <p:pic>
        <p:nvPicPr>
          <p:cNvPr id="123" name="Imagem 4"/>
          <p:cNvPicPr/>
          <p:nvPr/>
        </p:nvPicPr>
        <p:blipFill>
          <a:blip r:embed="rId3"/>
          <a:stretch/>
        </p:blipFill>
        <p:spPr>
          <a:xfrm>
            <a:off x="466560" y="4201920"/>
            <a:ext cx="2641320" cy="2121480"/>
          </a:xfrm>
          <a:prstGeom prst="rect">
            <a:avLst/>
          </a:prstGeom>
          <a:ln>
            <a:noFill/>
          </a:ln>
        </p:spPr>
      </p:pic>
      <p:pic>
        <p:nvPicPr>
          <p:cNvPr id="124" name="Imagem 6"/>
          <p:cNvPicPr/>
          <p:nvPr/>
        </p:nvPicPr>
        <p:blipFill>
          <a:blip r:embed="rId4"/>
          <a:stretch/>
        </p:blipFill>
        <p:spPr>
          <a:xfrm>
            <a:off x="366120" y="249480"/>
            <a:ext cx="2741760" cy="2286000"/>
          </a:xfrm>
          <a:prstGeom prst="rect">
            <a:avLst/>
          </a:prstGeom>
          <a:ln>
            <a:noFill/>
          </a:ln>
        </p:spPr>
      </p:pic>
      <p:pic>
        <p:nvPicPr>
          <p:cNvPr id="125" name="Imagem 7"/>
          <p:cNvPicPr/>
          <p:nvPr/>
        </p:nvPicPr>
        <p:blipFill>
          <a:blip r:embed="rId5"/>
          <a:stretch/>
        </p:blipFill>
        <p:spPr>
          <a:xfrm>
            <a:off x="6096600" y="244440"/>
            <a:ext cx="2740680" cy="245592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12" y="4315376"/>
            <a:ext cx="2539951" cy="180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hristopher\Documents\Think act go green\106NCD40\CSC_00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99764" r="-31558" b="-62589"/>
          <a:stretch/>
        </p:blipFill>
        <p:spPr bwMode="auto">
          <a:xfrm>
            <a:off x="3995936" y="3599999"/>
            <a:ext cx="4292279" cy="210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What is COP21? What were the main goals that were set in Paris?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2015  the COP21,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known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the 2015 Paris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Conference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U.N.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change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conference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countries in the world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got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together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agree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upon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new global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agreement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apply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2020.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main goals are:</a:t>
            </a:r>
            <a:endParaRPr lang="fr-FR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keep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global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temperatures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"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below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2.0C (3.6F)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above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pre-industrial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times and "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endeavour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them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more, to 1.5C;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amount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greenhouse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gases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emitted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human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activity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the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levels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trees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soil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oceans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absorb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naturally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beginning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point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2050 and 2100;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review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country's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contribution 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cutting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emissions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every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five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years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they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scale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up to the challenge;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rich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countries to help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poorer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nations by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providing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"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finance" 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adapt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change and switch to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renewable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energy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fr-FR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What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an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Ecological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Footprint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? </a:t>
            </a:r>
            <a:endParaRPr lang="fr-FR" sz="2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algn="just"/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Describe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with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an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example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Give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the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average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Ecological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Footprint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of an </a:t>
            </a: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adult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your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country and 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on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each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continent.</a:t>
            </a:r>
            <a:r>
              <a:rPr lang="fr-FR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Ecological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Footprint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measures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how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consume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resources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compared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how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nature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absorb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our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new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resources</a:t>
            </a:r>
            <a:r>
              <a:rPr lang="fr-FR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fr-FR" sz="11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to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produce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kilo of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meat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necessary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have: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m</a:t>
            </a:r>
            <a:r>
              <a:rPr lang="fr-FR" sz="16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pasture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the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cattle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m</a:t>
            </a:r>
            <a:r>
              <a:rPr lang="fr-FR" sz="16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cultivated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surfaces (to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produce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cattle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2,4 m</a:t>
            </a:r>
            <a:r>
              <a:rPr lang="fr-FR" sz="16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built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surfaces (for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cowsheds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etc.)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 m</a:t>
            </a:r>
            <a:r>
              <a:rPr lang="fr-FR" sz="16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absorb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CO</a:t>
            </a:r>
            <a:r>
              <a:rPr lang="fr-FR" sz="16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emitted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the transport of the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meat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etc.)</a:t>
            </a:r>
          </a:p>
          <a:p>
            <a:pPr>
              <a:lnSpc>
                <a:spcPct val="100000"/>
              </a:lnSpc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 </a:t>
            </a:r>
            <a:r>
              <a:rPr lang="fr-FR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means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: 44.4 m</a:t>
            </a:r>
            <a:r>
              <a:rPr lang="fr-FR" sz="16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1 kilo of </a:t>
            </a:r>
            <a:r>
              <a:rPr lang="fr-FR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meat</a:t>
            </a:r>
            <a:endParaRPr lang="fr-FR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11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fr-FR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Ecological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Footprint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(in global hectares / </a:t>
            </a:r>
            <a:r>
              <a:rPr lang="fr-FR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</a:t>
            </a:r>
            <a:r>
              <a:rPr lang="fr-F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fr-FR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Belgium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7,4			Asia: 3,5 to 5,25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Portugal: 3,5			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Africa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1,75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5,88			</a:t>
            </a: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America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7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1,24			Europe: 3,5 to 7</a:t>
            </a:r>
          </a:p>
          <a:p>
            <a:pPr marL="3657600" algn="just"/>
            <a:r>
              <a:rPr lang="fr-FR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Oceania</a:t>
            </a:r>
            <a:r>
              <a:rPr lang="fr-F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7</a:t>
            </a:r>
          </a:p>
          <a:p>
            <a:pPr algn="just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476640"/>
            <a:ext cx="8229240" cy="71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Do countries have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laws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rules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like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taxes to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reduce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Ecological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Footprint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 
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countries have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laws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aim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reducing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man’s impact on the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environment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such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as: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Lower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taxes on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electrical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cars;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Financial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benefits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people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solar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panels;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Taxes on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gasoline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whereas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 no taxes on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biogases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Bonuses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isolate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buildings;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Taxes on water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treatment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Taxes on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electricity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Taxes on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nuclear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power;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Taxes on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Taxes for the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recycling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domestic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appliances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‘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panta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 a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bottle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means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pay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little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bit extra for a soda and in return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amount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money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‘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giving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bottle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back’. 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Which initiatives can help reduce the Ecological Footprint in the farming industry?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Making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national productions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bigger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imports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reduced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Reducing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transport distances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nationally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Making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farming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industry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more effective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by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new technologies;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Promoting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organic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farming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modern and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ecofriendly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technologies;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Decreasing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</a:t>
            </a:r>
            <a:r>
              <a:rPr lang="fr-F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biomethanisation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natural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process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decomposition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farm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microorganisms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the absence of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oxygen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in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darkness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temperature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pH conditions. The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biogas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produced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rich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methane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therefore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burnt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electricity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heat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obtain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digestate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serve as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amendment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the </a:t>
            </a:r>
            <a:r>
              <a:rPr lang="fr-FR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crops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 To reduce CO</a:t>
            </a:r>
            <a:r>
              <a:rPr lang="fr-FR" sz="340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fr-FR" sz="3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what are ways to stock it?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Reforestation: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planting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lot of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trees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care of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</a:t>
            </a:r>
            <a:r>
              <a:rPr lang="fr-FR" sz="24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2;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Wood: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grows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absorbs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That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released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if 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burnt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or as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rots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away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naturally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So if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make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things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out of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safely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preserved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An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oak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dining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table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long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storage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sustainably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harvested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could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towards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emissions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more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wood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a building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material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for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furniture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Storing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</a:t>
            </a:r>
            <a:r>
              <a:rPr lang="fr-FR" sz="24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geological</a:t>
            </a: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formations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Mixing</a:t>
            </a: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CO2 in water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pumped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ground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reinject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solution in the </a:t>
            </a:r>
            <a:r>
              <a:rPr lang="fr-FR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volcanic</a:t>
            </a: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basalt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chemical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reaction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occurs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the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transformed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into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chalky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mineral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 What is the Ecological Footprint for the production of one kilogramme of beef, pork, lamb and chicken meat, salmon, one litre of milk, compared to wheat?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FF0000"/>
              </a:buClr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Beef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27,0 kg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dioxide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Pork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12,1 kg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dioxide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Lamb: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39,2 kg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dioxide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Chicken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6,9 kg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dioxide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Salmon: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11,9 kg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dioxide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Milk: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1,9 kg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dioxide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Wheat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2,7 kg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carbon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dioxide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23528" y="30917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r>
              <a:rPr lang="fr-FR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are, for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season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examples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fruit and </a:t>
            </a:r>
            <a:r>
              <a:rPr lang="fr-FR" sz="3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vegetables</a:t>
            </a:r>
            <a:r>
              <a:rPr lang="fr-FR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Belgium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Winter: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beet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parsnip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chicon,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butternut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cabbage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potimarron,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walnuts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Spring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Asparagus,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chard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radish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watercress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Summer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Courgette,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cucumber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beans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spinach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blackcurrant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cherry,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raspberry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blueberry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plum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strawberry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Autumn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Potato,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pumpkin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turnip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cauliflower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mushroom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cabbage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Portugal: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Winter: orange,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dragonfruit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tangerine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Spring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cherry,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walnuts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Summer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watermelon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melon,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potato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Autumn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chestnut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olive,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grapes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nuts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1169</Words>
  <Application>Microsoft Office PowerPoint</Application>
  <PresentationFormat>Apresentação no Ecrã (4:3)</PresentationFormat>
  <Paragraphs>146</Paragraphs>
  <Slides>19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8" baseType="lpstr">
      <vt:lpstr>SimSun</vt:lpstr>
      <vt:lpstr>Arial</vt:lpstr>
      <vt:lpstr>Calibri</vt:lpstr>
      <vt:lpstr>DejaVu Sans</vt:lpstr>
      <vt:lpstr>Mangal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February 2017 - Food and farming meeting in Belgium  Quiz</vt:lpstr>
      <vt:lpstr>Apresentação do PowerPoint</vt:lpstr>
      <vt:lpstr>Apresentação do PowerPoint</vt:lpstr>
      <vt:lpstr>Apresentação do PowerPoint</vt:lpstr>
      <vt:lpstr>Apresentação do PowerPoint</vt:lpstr>
      <vt:lpstr>Thanks to all the students and teachers!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ULB</dc:creator>
  <cp:lastModifiedBy>Daniela Sousa</cp:lastModifiedBy>
  <cp:revision>43</cp:revision>
  <dcterms:created xsi:type="dcterms:W3CDTF">2017-11-03T19:24:12Z</dcterms:created>
  <dcterms:modified xsi:type="dcterms:W3CDTF">2018-07-03T10:36:16Z</dcterms:modified>
  <dc:language>fr-BE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