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9" r:id="rId3"/>
    <p:sldMasterId id="2147483701" r:id="rId4"/>
  </p:sldMasterIdLst>
  <p:sldIdLst>
    <p:sldId id="278" r:id="rId5"/>
    <p:sldId id="262" r:id="rId6"/>
    <p:sldId id="256" r:id="rId7"/>
    <p:sldId id="257" r:id="rId8"/>
    <p:sldId id="258" r:id="rId9"/>
    <p:sldId id="259" r:id="rId10"/>
    <p:sldId id="260" r:id="rId11"/>
    <p:sldId id="261" r:id="rId12"/>
    <p:sldId id="263" r:id="rId13"/>
    <p:sldId id="264" r:id="rId14"/>
    <p:sldId id="265" r:id="rId15"/>
    <p:sldId id="266" r:id="rId16"/>
    <p:sldId id="267" r:id="rId17"/>
    <p:sldId id="269" r:id="rId18"/>
    <p:sldId id="271" r:id="rId19"/>
    <p:sldId id="272" r:id="rId20"/>
    <p:sldId id="273" r:id="rId21"/>
    <p:sldId id="274" r:id="rId22"/>
    <p:sldId id="275" r:id="rId23"/>
    <p:sldId id="276" r:id="rId24"/>
    <p:sldId id="277" r:id="rId25"/>
    <p:sldId id="279" r:id="rId26"/>
    <p:sldId id="280" r:id="rId27"/>
    <p:sldId id="281" r:id="rId28"/>
    <p:sldId id="282" r:id="rId29"/>
    <p:sldId id="283" r:id="rId3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964687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204149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endParaRPr lang="en-US" dirty="0">
              <a:solidFill>
                <a:srgbClr val="90C226">
                  <a:lumMod val="60000"/>
                  <a:lumOff val="40000"/>
                </a:srgbClr>
              </a:solidFill>
              <a:latin typeface="Arial"/>
            </a:endParaRPr>
          </a:p>
        </p:txBody>
      </p:sp>
    </p:spTree>
    <p:extLst>
      <p:ext uri="{BB962C8B-B14F-4D97-AF65-F5344CB8AC3E}">
        <p14:creationId xmlns:p14="http://schemas.microsoft.com/office/powerpoint/2010/main" val="1010641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59728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007284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3134930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3044169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1211447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41623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231926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82733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721853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4119521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605748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6727550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18363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362190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05111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1784225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3283676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t-PT" smtClean="0"/>
              <a:t>Clique para editar o estilo</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CB71A31-42E0-40E0-A959-1F03FBAE62B9}" type="datetimeFigureOut">
              <a:rPr lang="pt-PT" smtClean="0"/>
              <a:t>20/06/2018</a:t>
            </a:fld>
            <a:endParaRPr lang="pt-P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t-P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3BE2D13-82C8-4FEC-9B71-490C5E891EE8}" type="slidenum">
              <a:rPr lang="pt-PT" smtClean="0"/>
              <a:t>‹nº›</a:t>
            </a:fld>
            <a:endParaRPr lang="pt-P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960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CB71A31-42E0-40E0-A959-1F03FBAE62B9}" type="datetimeFigureOut">
              <a:rPr lang="pt-PT" smtClean="0"/>
              <a:t>20/06/2018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88185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645509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t-PT" smtClean="0"/>
              <a:t>Clique para editar o estilo</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Date Placeholder 3"/>
          <p:cNvSpPr>
            <a:spLocks noGrp="1"/>
          </p:cNvSpPr>
          <p:nvPr>
            <p:ph type="dt" sz="half" idx="10"/>
          </p:nvPr>
        </p:nvSpPr>
        <p:spPr/>
        <p:txBody>
          <a:bodyPr/>
          <a:lstStyle/>
          <a:p>
            <a:fld id="{ECB71A31-42E0-40E0-A959-1F03FBAE62B9}" type="datetimeFigureOut">
              <a:rPr lang="pt-PT" smtClean="0"/>
              <a:t>20/06/2018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3BE2D13-82C8-4FEC-9B71-490C5E891EE8}" type="slidenum">
              <a:rPr lang="pt-PT" smtClean="0"/>
              <a:t>‹nº›</a:t>
            </a:fld>
            <a:endParaRPr lang="pt-P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711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Date Placeholder 4"/>
          <p:cNvSpPr>
            <a:spLocks noGrp="1"/>
          </p:cNvSpPr>
          <p:nvPr>
            <p:ph type="dt" sz="half" idx="10"/>
          </p:nvPr>
        </p:nvSpPr>
        <p:spPr/>
        <p:txBody>
          <a:bodyPr/>
          <a:lstStyle/>
          <a:p>
            <a:fld id="{ECB71A31-42E0-40E0-A959-1F03FBAE62B9}" type="datetimeFigureOut">
              <a:rPr lang="pt-PT" smtClean="0"/>
              <a:t>20/06/2018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2045688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PT" smtClean="0"/>
              <a:t>Clique para editar o estilo</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ECB71A31-42E0-40E0-A959-1F03FBAE62B9}" type="datetimeFigureOut">
              <a:rPr lang="pt-PT" smtClean="0"/>
              <a:t>20/06/2018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18401346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ECB71A31-42E0-40E0-A959-1F03FBAE62B9}" type="datetimeFigureOut">
              <a:rPr lang="pt-PT" smtClean="0"/>
              <a:t>20/06/2018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2189501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71A31-42E0-40E0-A959-1F03FBAE62B9}" type="datetimeFigureOut">
              <a:rPr lang="pt-PT" smtClean="0"/>
              <a:t>20/06/2018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3509503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PT" smtClean="0"/>
              <a:t>Clique para editar o estilo</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ECB71A31-42E0-40E0-A959-1F03FBAE62B9}" type="datetimeFigureOut">
              <a:rPr lang="pt-PT" smtClean="0"/>
              <a:t>20/06/2018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2666221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t-PT" smtClean="0"/>
              <a:t>Clique para editar o estilo</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ECB71A31-42E0-40E0-A959-1F03FBAE62B9}" type="datetimeFigureOut">
              <a:rPr lang="pt-PT" smtClean="0"/>
              <a:t>20/06/2018</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502795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CB71A31-42E0-40E0-A959-1F03FBAE62B9}" type="datetimeFigureOut">
              <a:rPr lang="pt-PT" smtClean="0"/>
              <a:t>20/06/2018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1324297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ECB71A31-42E0-40E0-A959-1F03FBAE62B9}" type="datetimeFigureOut">
              <a:rPr lang="pt-PT" smtClean="0"/>
              <a:t>20/06/2018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4172522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PT" smtClean="0"/>
              <a:t>Clique para editar o estilo</a:t>
            </a:r>
            <a:endParaRPr lang="pt-P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ECB71A31-42E0-40E0-A959-1F03FBAE62B9}" type="datetimeFigureOut">
              <a:rPr lang="pt-PT" smtClean="0"/>
              <a:t>20/06/2018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96717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3425810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ECB71A31-42E0-40E0-A959-1F03FBAE62B9}" type="datetimeFigureOut">
              <a:rPr lang="pt-PT" smtClean="0"/>
              <a:t>20/06/2018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22063970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PT" smtClean="0"/>
              <a:t>Clique para editar o estilo</a:t>
            </a:r>
            <a:endParaRPr lang="pt-PT"/>
          </a:p>
        </p:txBody>
      </p:sp>
      <p:sp>
        <p:nvSpPr>
          <p:cNvPr id="3" name="Marcador de Posição do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ECB71A31-42E0-40E0-A959-1F03FBAE62B9}" type="datetimeFigureOut">
              <a:rPr lang="pt-PT" smtClean="0"/>
              <a:t>20/06/2018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4188176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838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6172200" y="1825625"/>
            <a:ext cx="5181600" cy="435133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ECB71A31-42E0-40E0-A959-1F03FBAE62B9}" type="datetimeFigureOut">
              <a:rPr lang="pt-PT" smtClean="0"/>
              <a:t>20/06/2018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2004924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PT" smtClean="0"/>
              <a:t>Clique para editar o estilo</a:t>
            </a:r>
            <a:endParaRPr lang="pt-PT"/>
          </a:p>
        </p:txBody>
      </p:sp>
      <p:sp>
        <p:nvSpPr>
          <p:cNvPr id="3" name="Marcador de Posição do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839788" y="2505075"/>
            <a:ext cx="5157787"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72200" y="2505075"/>
            <a:ext cx="5183188" cy="3684588"/>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ECB71A31-42E0-40E0-A959-1F03FBAE62B9}" type="datetimeFigureOut">
              <a:rPr lang="pt-PT" smtClean="0"/>
              <a:t>20/06/2018</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1302671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ECB71A31-42E0-40E0-A959-1F03FBAE62B9}" type="datetimeFigureOut">
              <a:rPr lang="pt-PT" smtClean="0"/>
              <a:t>20/06/2018</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1833262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ECB71A31-42E0-40E0-A959-1F03FBAE62B9}" type="datetimeFigureOut">
              <a:rPr lang="pt-PT" smtClean="0"/>
              <a:t>20/06/2018</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2236464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e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ECB71A31-42E0-40E0-A959-1F03FBAE62B9}" type="datetimeFigureOut">
              <a:rPr lang="pt-PT" smtClean="0"/>
              <a:t>20/06/2018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35712875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PT" smtClean="0"/>
              <a:t>Clique para editar o estilo</a:t>
            </a:r>
            <a:endParaRPr lang="pt-PT"/>
          </a:p>
        </p:txBody>
      </p:sp>
      <p:sp>
        <p:nvSpPr>
          <p:cNvPr id="3" name="Marcador de Posição d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ECB71A31-42E0-40E0-A959-1F03FBAE62B9}" type="datetimeFigureOut">
              <a:rPr lang="pt-PT" smtClean="0"/>
              <a:t>20/06/2018</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4266861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ECB71A31-42E0-40E0-A959-1F03FBAE62B9}" type="datetimeFigureOut">
              <a:rPr lang="pt-PT" smtClean="0"/>
              <a:t>20/06/2018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3683913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838200" y="365125"/>
            <a:ext cx="7734300" cy="5811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ECB71A31-42E0-40E0-A959-1F03FBAE62B9}" type="datetimeFigureOut">
              <a:rPr lang="pt-PT" smtClean="0"/>
              <a:t>20/06/2018</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3BE2D13-82C8-4FEC-9B71-490C5E891EE8}" type="slidenum">
              <a:rPr lang="pt-PT" smtClean="0"/>
              <a:t>‹nº›</a:t>
            </a:fld>
            <a:endParaRPr lang="pt-PT"/>
          </a:p>
        </p:txBody>
      </p:sp>
    </p:spTree>
    <p:extLst>
      <p:ext uri="{BB962C8B-B14F-4D97-AF65-F5344CB8AC3E}">
        <p14:creationId xmlns:p14="http://schemas.microsoft.com/office/powerpoint/2010/main" val="310434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8" name="Footer Placeholder 7"/>
          <p:cNvSpPr>
            <a:spLocks noGrp="1"/>
          </p:cNvSpPr>
          <p:nvPr>
            <p:ph type="ftr" sz="quarter" idx="11"/>
          </p:nvPr>
        </p:nvSpPr>
        <p:spPr/>
        <p:txBody>
          <a:bodyPr/>
          <a:lstStyle/>
          <a:p>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50485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4" name="Footer Placeholder 3"/>
          <p:cNvSpPr>
            <a:spLocks noGrp="1"/>
          </p:cNvSpPr>
          <p:nvPr>
            <p:ph type="ftr" sz="quarter" idx="11"/>
          </p:nvPr>
        </p:nvSpPr>
        <p:spPr/>
        <p:txBody>
          <a:bodyPr/>
          <a:lstStyle/>
          <a:p>
            <a:endParaRPr lang="sv-SE">
              <a:solidFill>
                <a:prstClr val="black">
                  <a:tint val="75000"/>
                </a:prstClr>
              </a:solidFill>
            </a:endParaRPr>
          </a:p>
        </p:txBody>
      </p:sp>
      <p:sp>
        <p:nvSpPr>
          <p:cNvPr id="5" name="Slide Number Placeholder 4"/>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157000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3" name="Footer Placeholder 2"/>
          <p:cNvSpPr>
            <a:spLocks noGrp="1"/>
          </p:cNvSpPr>
          <p:nvPr>
            <p:ph type="ftr" sz="quarter" idx="11"/>
          </p:nvPr>
        </p:nvSpPr>
        <p:spPr/>
        <p:txBody>
          <a:bodyPr/>
          <a:lstStyle/>
          <a:p>
            <a:endParaRPr lang="sv-SE">
              <a:solidFill>
                <a:prstClr val="black">
                  <a:tint val="75000"/>
                </a:prstClr>
              </a:solidFill>
            </a:endParaRPr>
          </a:p>
        </p:txBody>
      </p:sp>
      <p:sp>
        <p:nvSpPr>
          <p:cNvPr id="4" name="Slide Number Placeholder 3"/>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206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5449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13AC2F2A-EB53-4B8B-8067-A00DDFE55D0E}" type="datetimeFigureOut">
              <a:rPr lang="sv-SE" smtClean="0">
                <a:solidFill>
                  <a:prstClr val="black">
                    <a:tint val="75000"/>
                  </a:prstClr>
                </a:solidFill>
              </a:rPr>
              <a:pPr/>
              <a:t>2018-06-20</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42188609-2159-4DBC-B80D-FD42B2C7561A}" type="slidenum">
              <a:rPr lang="sv-SE" smtClean="0">
                <a:solidFill>
                  <a:srgbClr val="90C226"/>
                </a:solidFill>
              </a:rPr>
              <a:pPr/>
              <a:t>‹nº›</a:t>
            </a:fld>
            <a:endParaRPr lang="sv-SE">
              <a:solidFill>
                <a:srgbClr val="90C226"/>
              </a:solidFill>
            </a:endParaRPr>
          </a:p>
        </p:txBody>
      </p:sp>
    </p:spTree>
    <p:extLst>
      <p:ext uri="{BB962C8B-B14F-4D97-AF65-F5344CB8AC3E}">
        <p14:creationId xmlns:p14="http://schemas.microsoft.com/office/powerpoint/2010/main" val="246389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13AC2F2A-EB53-4B8B-8067-A00DDFE55D0E}" type="datetimeFigureOut">
              <a:rPr lang="sv-SE" smtClean="0">
                <a:solidFill>
                  <a:prstClr val="black">
                    <a:tint val="75000"/>
                  </a:prstClr>
                </a:solidFill>
              </a:rPr>
              <a:pPr defTabSz="457200"/>
              <a:t>2018-06-20</a:t>
            </a:fld>
            <a:endParaRPr lang="sv-SE">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sv-SE">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defTabSz="457200"/>
            <a:fld id="{42188609-2159-4DBC-B80D-FD42B2C7561A}" type="slidenum">
              <a:rPr lang="sv-SE" smtClean="0">
                <a:solidFill>
                  <a:srgbClr val="90C226"/>
                </a:solidFill>
              </a:rPr>
              <a:pPr defTabSz="457200"/>
              <a:t>‹nº›</a:t>
            </a:fld>
            <a:endParaRPr lang="sv-SE">
              <a:solidFill>
                <a:srgbClr val="90C226"/>
              </a:solidFill>
            </a:endParaRPr>
          </a:p>
        </p:txBody>
      </p:sp>
    </p:spTree>
    <p:extLst>
      <p:ext uri="{BB962C8B-B14F-4D97-AF65-F5344CB8AC3E}">
        <p14:creationId xmlns:p14="http://schemas.microsoft.com/office/powerpoint/2010/main" val="98452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9900">
            <a:alpha val="69000"/>
          </a:srgbClr>
        </a:solidFill>
        <a:effectLst/>
      </p:bgPr>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DE7C3-EFA4-44EC-A32A-2D42D4729FE5}" type="datetimeFigureOut">
              <a:rPr lang="pt-PT" smtClean="0">
                <a:solidFill>
                  <a:prstClr val="black">
                    <a:tint val="75000"/>
                  </a:prstClr>
                </a:solidFill>
              </a:rPr>
              <a:pPr/>
              <a:t>20/06/2018</a:t>
            </a:fld>
            <a:endParaRPr lang="pt-PT">
              <a:solidFill>
                <a:prstClr val="black">
                  <a:tint val="75000"/>
                </a:prstClr>
              </a:solidFill>
            </a:endParaRPr>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solidFill>
                <a:prstClr val="black">
                  <a:tint val="75000"/>
                </a:prstClr>
              </a:solidFill>
            </a:endParaRPr>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45C34-B9BC-426C-975E-391F7E320A28}" type="slidenum">
              <a:rPr lang="pt-PT" smtClean="0">
                <a:solidFill>
                  <a:prstClr val="black">
                    <a:tint val="75000"/>
                  </a:prstClr>
                </a:solidFill>
              </a:rPr>
              <a:pPr/>
              <a:t>‹nº›</a:t>
            </a:fld>
            <a:endParaRPr lang="pt-PT">
              <a:solidFill>
                <a:prstClr val="black">
                  <a:tint val="75000"/>
                </a:prstClr>
              </a:solidFill>
            </a:endParaRPr>
          </a:p>
        </p:txBody>
      </p:sp>
    </p:spTree>
    <p:extLst>
      <p:ext uri="{BB962C8B-B14F-4D97-AF65-F5344CB8AC3E}">
        <p14:creationId xmlns:p14="http://schemas.microsoft.com/office/powerpoint/2010/main" val="21116270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t-PT" smtClean="0"/>
              <a:t>Clique para editar o estilo</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CB71A31-42E0-40E0-A959-1F03FBAE62B9}" type="datetimeFigureOut">
              <a:rPr lang="pt-PT" smtClean="0"/>
              <a:t>20/06/2018</a:t>
            </a:fld>
            <a:endParaRPr lang="pt-P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pt-P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3BE2D13-82C8-4FEC-9B71-490C5E891EE8}" type="slidenum">
              <a:rPr lang="pt-PT" smtClean="0"/>
              <a:t>‹nº›</a:t>
            </a:fld>
            <a:endParaRPr lang="pt-PT"/>
          </a:p>
        </p:txBody>
      </p:sp>
    </p:spTree>
    <p:extLst>
      <p:ext uri="{BB962C8B-B14F-4D97-AF65-F5344CB8AC3E}">
        <p14:creationId xmlns:p14="http://schemas.microsoft.com/office/powerpoint/2010/main" val="21655892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3AC2F2A-EB53-4B8B-8067-A00DDFE55D0E}" type="datetimeFigureOut">
              <a:rPr lang="sv-SE" smtClean="0">
                <a:solidFill>
                  <a:prstClr val="black">
                    <a:tint val="75000"/>
                  </a:prstClr>
                </a:solidFill>
              </a:rPr>
              <a:pPr defTabSz="457200"/>
              <a:t>2018-06-20</a:t>
            </a:fld>
            <a:endParaRPr lang="sv-SE">
              <a:solidFill>
                <a:prstClr val="black">
                  <a:tint val="75000"/>
                </a:prstClr>
              </a:solidFill>
            </a:endParaRPr>
          </a:p>
        </p:txBody>
      </p:sp>
      <p:sp>
        <p:nvSpPr>
          <p:cNvPr id="5" name="Marcador de Posição do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sv-SE">
              <a:solidFill>
                <a:prstClr val="black">
                  <a:tint val="75000"/>
                </a:prstClr>
              </a:solidFill>
            </a:endParaRPr>
          </a:p>
        </p:txBody>
      </p:sp>
      <p:sp>
        <p:nvSpPr>
          <p:cNvPr id="6" name="Marcador de Posição do Número do Diapositivo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2188609-2159-4DBC-B80D-FD42B2C7561A}" type="slidenum">
              <a:rPr lang="sv-SE" smtClean="0">
                <a:solidFill>
                  <a:srgbClr val="90C226"/>
                </a:solidFill>
              </a:rPr>
              <a:pPr defTabSz="457200"/>
              <a:t>‹nº›</a:t>
            </a:fld>
            <a:endParaRPr lang="sv-SE">
              <a:solidFill>
                <a:srgbClr val="90C226"/>
              </a:solidFill>
            </a:endParaRPr>
          </a:p>
        </p:txBody>
      </p:sp>
    </p:spTree>
    <p:extLst>
      <p:ext uri="{BB962C8B-B14F-4D97-AF65-F5344CB8AC3E}">
        <p14:creationId xmlns:p14="http://schemas.microsoft.com/office/powerpoint/2010/main" val="130593835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8.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ctrTitle"/>
          </p:nvPr>
        </p:nvSpPr>
        <p:spPr/>
        <p:txBody>
          <a:bodyPr/>
          <a:lstStyle/>
          <a:p>
            <a:r>
              <a:rPr lang="pt-PT" dirty="0" err="1" smtClean="0">
                <a:latin typeface="Arial Black" panose="020B0A04020102020204" pitchFamily="34" charset="0"/>
              </a:rPr>
              <a:t>Ecosystems</a:t>
            </a:r>
            <a:endParaRPr lang="pt-PT" dirty="0">
              <a:latin typeface="Arial Black" panose="020B0A04020102020204" pitchFamily="34" charset="0"/>
            </a:endParaRPr>
          </a:p>
        </p:txBody>
      </p:sp>
      <p:sp>
        <p:nvSpPr>
          <p:cNvPr id="5" name="Subtítulo 2"/>
          <p:cNvSpPr>
            <a:spLocks noGrp="1"/>
          </p:cNvSpPr>
          <p:nvPr>
            <p:ph type="subTitle" idx="1"/>
          </p:nvPr>
        </p:nvSpPr>
        <p:spPr/>
        <p:txBody>
          <a:bodyPr>
            <a:normAutofit fontScale="77500" lnSpcReduction="20000"/>
          </a:bodyPr>
          <a:lstStyle/>
          <a:p>
            <a:r>
              <a:rPr lang="pt-PT" dirty="0" smtClean="0">
                <a:latin typeface="Arial Black" panose="020B0A04020102020204" pitchFamily="34" charset="0"/>
              </a:rPr>
              <a:t>Portugal, </a:t>
            </a:r>
            <a:r>
              <a:rPr lang="pt-PT" dirty="0" err="1" smtClean="0">
                <a:latin typeface="Arial Black" panose="020B0A04020102020204" pitchFamily="34" charset="0"/>
              </a:rPr>
              <a:t>Sweden</a:t>
            </a:r>
            <a:r>
              <a:rPr lang="pt-PT" dirty="0" smtClean="0">
                <a:latin typeface="Arial Black" panose="020B0A04020102020204" pitchFamily="34" charset="0"/>
              </a:rPr>
              <a:t>, </a:t>
            </a:r>
            <a:r>
              <a:rPr lang="pt-PT" dirty="0" err="1" smtClean="0">
                <a:latin typeface="Arial Black" panose="020B0A04020102020204" pitchFamily="34" charset="0"/>
              </a:rPr>
              <a:t>Turkey</a:t>
            </a:r>
            <a:r>
              <a:rPr lang="pt-PT" dirty="0" smtClean="0">
                <a:latin typeface="Arial Black" panose="020B0A04020102020204" pitchFamily="34" charset="0"/>
              </a:rPr>
              <a:t>, </a:t>
            </a:r>
            <a:r>
              <a:rPr lang="pt-PT" dirty="0" err="1" smtClean="0">
                <a:latin typeface="Arial Black" panose="020B0A04020102020204" pitchFamily="34" charset="0"/>
              </a:rPr>
              <a:t>Belgium</a:t>
            </a:r>
            <a:endParaRPr lang="pt-PT" dirty="0" smtClean="0">
              <a:latin typeface="Arial Black" panose="020B0A04020102020204" pitchFamily="34" charset="0"/>
            </a:endParaRPr>
          </a:p>
          <a:p>
            <a:r>
              <a:rPr lang="pt-PT" dirty="0" smtClean="0">
                <a:latin typeface="Arial Black" panose="020B0A04020102020204" pitchFamily="34" charset="0"/>
              </a:rPr>
              <a:t>	</a:t>
            </a:r>
          </a:p>
          <a:p>
            <a:endParaRPr lang="pt-PT" dirty="0">
              <a:latin typeface="Arial Black" panose="020B0A04020102020204" pitchFamily="34" charset="0"/>
            </a:endParaRPr>
          </a:p>
          <a:p>
            <a:r>
              <a:rPr lang="pt-PT" dirty="0" smtClean="0">
                <a:latin typeface="Arial Black" panose="020B0A04020102020204" pitchFamily="34" charset="0"/>
              </a:rPr>
              <a:t>	</a:t>
            </a:r>
            <a:endParaRPr lang="pt-PT" dirty="0">
              <a:latin typeface="Arial Black" panose="020B0A04020102020204" pitchFamily="34" charset="0"/>
            </a:endParaRPr>
          </a:p>
        </p:txBody>
      </p:sp>
    </p:spTree>
    <p:extLst>
      <p:ext uri="{BB962C8B-B14F-4D97-AF65-F5344CB8AC3E}">
        <p14:creationId xmlns:p14="http://schemas.microsoft.com/office/powerpoint/2010/main" val="1444778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A819EB52-8CC3-4C9E-A41F-91433810B6A5}"/>
              </a:ext>
            </a:extLst>
          </p:cNvPr>
          <p:cNvSpPr>
            <a:spLocks noGrp="1"/>
          </p:cNvSpPr>
          <p:nvPr>
            <p:ph type="ctrTitle"/>
          </p:nvPr>
        </p:nvSpPr>
        <p:spPr/>
        <p:txBody>
          <a:bodyPr/>
          <a:lstStyle/>
          <a:p>
            <a:r>
              <a:rPr lang="sv-SE" dirty="0" err="1"/>
              <a:t>Mediterranium</a:t>
            </a:r>
            <a:r>
              <a:rPr lang="sv-SE" dirty="0"/>
              <a:t> Forest</a:t>
            </a:r>
          </a:p>
        </p:txBody>
      </p:sp>
      <p:sp>
        <p:nvSpPr>
          <p:cNvPr id="3" name="Underrubrik 2">
            <a:extLst>
              <a:ext uri="{FF2B5EF4-FFF2-40B4-BE49-F238E27FC236}">
                <a16:creationId xmlns="" xmlns:a16="http://schemas.microsoft.com/office/drawing/2014/main" id="{9926CB0A-A7C2-4C66-9592-381DF13BA6B6}"/>
              </a:ext>
            </a:extLst>
          </p:cNvPr>
          <p:cNvSpPr>
            <a:spLocks noGrp="1"/>
          </p:cNvSpPr>
          <p:nvPr>
            <p:ph type="subTitle" idx="1"/>
          </p:nvPr>
        </p:nvSpPr>
        <p:spPr/>
        <p:txBody>
          <a:bodyPr>
            <a:normAutofit/>
          </a:bodyPr>
          <a:lstStyle/>
          <a:p>
            <a:r>
              <a:rPr lang="sv-SE" smtClean="0"/>
              <a:t>By: Amanda </a:t>
            </a:r>
            <a:r>
              <a:rPr lang="sv-SE" dirty="0"/>
              <a:t>Pereira / Rita Silva / Erik Berg / Adam Foureaux / Samet Sahin / Eyupcan Sen / Guebs Valentin / De moffarts Mathieu</a:t>
            </a:r>
          </a:p>
        </p:txBody>
      </p:sp>
    </p:spTree>
    <p:extLst>
      <p:ext uri="{BB962C8B-B14F-4D97-AF65-F5344CB8AC3E}">
        <p14:creationId xmlns:p14="http://schemas.microsoft.com/office/powerpoint/2010/main" val="10695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FD7454F-B1B5-48D9-B434-85188D303788}"/>
              </a:ext>
            </a:extLst>
          </p:cNvPr>
          <p:cNvSpPr>
            <a:spLocks noGrp="1"/>
          </p:cNvSpPr>
          <p:nvPr>
            <p:ph type="title"/>
          </p:nvPr>
        </p:nvSpPr>
        <p:spPr/>
        <p:txBody>
          <a:bodyPr/>
          <a:lstStyle/>
          <a:p>
            <a:r>
              <a:rPr lang="sv-SE" dirty="0" err="1"/>
              <a:t>Question</a:t>
            </a:r>
            <a:r>
              <a:rPr lang="sv-SE" dirty="0"/>
              <a:t> 4 – </a:t>
            </a:r>
            <a:r>
              <a:rPr lang="sv-SE" dirty="0" err="1"/>
              <a:t>Aspects</a:t>
            </a:r>
            <a:r>
              <a:rPr lang="sv-SE" dirty="0"/>
              <a:t> </a:t>
            </a:r>
            <a:r>
              <a:rPr lang="sv-SE" dirty="0" err="1"/>
              <a:t>of</a:t>
            </a:r>
            <a:r>
              <a:rPr lang="sv-SE" dirty="0"/>
              <a:t> </a:t>
            </a:r>
            <a:r>
              <a:rPr lang="sv-SE" dirty="0" err="1"/>
              <a:t>forest</a:t>
            </a:r>
            <a:r>
              <a:rPr lang="sv-SE" dirty="0"/>
              <a:t> </a:t>
            </a:r>
            <a:r>
              <a:rPr lang="sv-SE" dirty="0" err="1"/>
              <a:t>fires</a:t>
            </a:r>
            <a:endParaRPr lang="sv-SE" dirty="0"/>
          </a:p>
        </p:txBody>
      </p:sp>
      <p:sp>
        <p:nvSpPr>
          <p:cNvPr id="4" name="Platshållare för text 3">
            <a:extLst>
              <a:ext uri="{FF2B5EF4-FFF2-40B4-BE49-F238E27FC236}">
                <a16:creationId xmlns="" xmlns:a16="http://schemas.microsoft.com/office/drawing/2014/main" id="{575E2706-D167-424C-8244-0F00C6831211}"/>
              </a:ext>
            </a:extLst>
          </p:cNvPr>
          <p:cNvSpPr>
            <a:spLocks noGrp="1"/>
          </p:cNvSpPr>
          <p:nvPr>
            <p:ph type="body" idx="1"/>
          </p:nvPr>
        </p:nvSpPr>
        <p:spPr/>
        <p:txBody>
          <a:bodyPr/>
          <a:lstStyle/>
          <a:p>
            <a:r>
              <a:rPr lang="sv-SE" dirty="0"/>
              <a:t>Positives</a:t>
            </a:r>
          </a:p>
        </p:txBody>
      </p:sp>
      <p:sp>
        <p:nvSpPr>
          <p:cNvPr id="5" name="Platshållare för innehåll 4">
            <a:extLst>
              <a:ext uri="{FF2B5EF4-FFF2-40B4-BE49-F238E27FC236}">
                <a16:creationId xmlns="" xmlns:a16="http://schemas.microsoft.com/office/drawing/2014/main" id="{C2E5E0BE-8D71-4E4B-8827-19EA72008935}"/>
              </a:ext>
            </a:extLst>
          </p:cNvPr>
          <p:cNvSpPr>
            <a:spLocks noGrp="1"/>
          </p:cNvSpPr>
          <p:nvPr>
            <p:ph sz="half" idx="2"/>
          </p:nvPr>
        </p:nvSpPr>
        <p:spPr/>
        <p:txBody>
          <a:bodyPr/>
          <a:lstStyle/>
          <a:p>
            <a:r>
              <a:rPr lang="en-GB" dirty="0"/>
              <a:t>Increase the fertility of the soil. </a:t>
            </a:r>
          </a:p>
          <a:p>
            <a:r>
              <a:rPr lang="en-GB" dirty="0"/>
              <a:t>Some plants need fire to germinate</a:t>
            </a:r>
          </a:p>
          <a:p>
            <a:r>
              <a:rPr lang="en-GB" dirty="0"/>
              <a:t>It decreases competition which allows some species to thrive. </a:t>
            </a:r>
          </a:p>
          <a:p>
            <a:r>
              <a:rPr lang="en-GB" dirty="0"/>
              <a:t>Predators uses fire to flush out prey. </a:t>
            </a:r>
          </a:p>
          <a:p>
            <a:r>
              <a:rPr lang="en-GB" dirty="0"/>
              <a:t>It drives the natural selection forward, thus contributing to evolution.</a:t>
            </a:r>
          </a:p>
        </p:txBody>
      </p:sp>
      <p:sp>
        <p:nvSpPr>
          <p:cNvPr id="6" name="Platshållare för text 5">
            <a:extLst>
              <a:ext uri="{FF2B5EF4-FFF2-40B4-BE49-F238E27FC236}">
                <a16:creationId xmlns="" xmlns:a16="http://schemas.microsoft.com/office/drawing/2014/main" id="{2D546D8A-562D-4E66-8EA9-6D8791437848}"/>
              </a:ext>
            </a:extLst>
          </p:cNvPr>
          <p:cNvSpPr>
            <a:spLocks noGrp="1"/>
          </p:cNvSpPr>
          <p:nvPr>
            <p:ph type="body" sz="quarter" idx="3"/>
          </p:nvPr>
        </p:nvSpPr>
        <p:spPr/>
        <p:txBody>
          <a:bodyPr/>
          <a:lstStyle/>
          <a:p>
            <a:r>
              <a:rPr lang="sv-SE" dirty="0"/>
              <a:t>Negatives</a:t>
            </a:r>
          </a:p>
        </p:txBody>
      </p:sp>
      <mc:AlternateContent xmlns:mc="http://schemas.openxmlformats.org/markup-compatibility/2006" xmlns:a14="http://schemas.microsoft.com/office/drawing/2010/main">
        <mc:Choice Requires="a14">
          <p:sp>
            <p:nvSpPr>
              <p:cNvPr id="7" name="Platshållare för innehåll 6">
                <a:extLst>
                  <a:ext uri="{FF2B5EF4-FFF2-40B4-BE49-F238E27FC236}">
                    <a16:creationId xmlns="" xmlns:a16="http://schemas.microsoft.com/office/drawing/2014/main" id="{B224E5AE-6D46-4DF9-BCAF-283C6E242A9B}"/>
                  </a:ext>
                </a:extLst>
              </p:cNvPr>
              <p:cNvSpPr>
                <a:spLocks noGrp="1"/>
              </p:cNvSpPr>
              <p:nvPr>
                <p:ph sz="quarter" idx="4"/>
              </p:nvPr>
            </p:nvSpPr>
            <p:spPr/>
            <p:txBody>
              <a:bodyPr/>
              <a:lstStyle/>
              <a:p>
                <a:r>
                  <a:rPr lang="en-GB" dirty="0"/>
                  <a:t>Casualties of man and nature</a:t>
                </a:r>
              </a:p>
              <a:p>
                <a:r>
                  <a:rPr lang="en-GB" dirty="0"/>
                  <a:t>Health problems </a:t>
                </a:r>
              </a:p>
              <a:p>
                <a:r>
                  <a:rPr lang="en-GB" dirty="0">
                    <a:latin typeface="+mj-lt"/>
                    <a:cs typeface="Calibri" panose="020F0502020204030204" pitchFamily="34" charset="0"/>
                  </a:rPr>
                  <a:t>The </a:t>
                </a:r>
                <a14:m>
                  <m:oMath xmlns:m="http://schemas.openxmlformats.org/officeDocument/2006/math">
                    <m:sSub>
                      <m:sSubPr>
                        <m:ctrlPr>
                          <a:rPr lang="en-GB" i="1" smtClean="0">
                            <a:latin typeface="Cambria Math" panose="02040503050406030204" pitchFamily="18" charset="0"/>
                          </a:rPr>
                        </m:ctrlPr>
                      </m:sSubPr>
                      <m:e>
                        <m:r>
                          <m:rPr>
                            <m:sty m:val="p"/>
                          </m:rPr>
                          <a:rPr lang="en-GB" b="0" i="0" smtClean="0">
                            <a:latin typeface="Cambria Math" panose="02040503050406030204" pitchFamily="18" charset="0"/>
                          </a:rPr>
                          <m:t>CO</m:t>
                        </m:r>
                      </m:e>
                      <m:sub>
                        <m:r>
                          <a:rPr lang="en-GB" b="0" i="0" smtClean="0">
                            <a:latin typeface="Cambria Math" panose="02040503050406030204" pitchFamily="18" charset="0"/>
                          </a:rPr>
                          <m:t>2</m:t>
                        </m:r>
                      </m:sub>
                    </m:sSub>
                  </m:oMath>
                </a14:m>
                <a:r>
                  <a:rPr lang="en-GB" dirty="0">
                    <a:latin typeface="+mj-lt"/>
                    <a:cs typeface="Calibri" panose="020F0502020204030204" pitchFamily="34" charset="0"/>
                  </a:rPr>
                  <a:t> level rises, which cause an  increase of global warming</a:t>
                </a:r>
              </a:p>
              <a:p>
                <a:r>
                  <a:rPr lang="en-GB" dirty="0">
                    <a:latin typeface="+mj-lt"/>
                    <a:cs typeface="Calibri" panose="020F0502020204030204" pitchFamily="34" charset="0"/>
                  </a:rPr>
                  <a:t>Pollution</a:t>
                </a:r>
              </a:p>
              <a:p>
                <a:r>
                  <a:rPr lang="en-GB" dirty="0">
                    <a:latin typeface="+mj-lt"/>
                    <a:cs typeface="Calibri" panose="020F0502020204030204" pitchFamily="34" charset="0"/>
                  </a:rPr>
                  <a:t>Loss of territories</a:t>
                </a:r>
              </a:p>
              <a:p>
                <a:r>
                  <a:rPr lang="en-GB" dirty="0">
                    <a:latin typeface="+mj-lt"/>
                    <a:cs typeface="Calibri" panose="020F0502020204030204" pitchFamily="34" charset="0"/>
                  </a:rPr>
                  <a:t>Decreases biodiversity</a:t>
                </a:r>
              </a:p>
              <a:p>
                <a:endParaRPr lang="en-GB" dirty="0">
                  <a:latin typeface="+mj-lt"/>
                  <a:cs typeface="Calibri" panose="020F0502020204030204" pitchFamily="34" charset="0"/>
                </a:endParaRPr>
              </a:p>
            </p:txBody>
          </p:sp>
        </mc:Choice>
        <mc:Fallback xmlns="">
          <p:sp>
            <p:nvSpPr>
              <p:cNvPr id="7" name="Platshållare för innehåll 6">
                <a:extLst>
                  <a:ext uri="{FF2B5EF4-FFF2-40B4-BE49-F238E27FC236}">
                    <a16:creationId xmlns:a16="http://schemas.microsoft.com/office/drawing/2014/main" id="{B224E5AE-6D46-4DF9-BCAF-283C6E242A9B}"/>
                  </a:ext>
                </a:extLst>
              </p:cNvPr>
              <p:cNvSpPr>
                <a:spLocks noGrp="1" noRot="1" noChangeAspect="1" noMove="1" noResize="1" noEditPoints="1" noAdjustHandles="1" noChangeArrowheads="1" noChangeShapeType="1" noTextEdit="1"/>
              </p:cNvSpPr>
              <p:nvPr>
                <p:ph sz="quarter" idx="4"/>
              </p:nvPr>
            </p:nvSpPr>
            <p:spPr>
              <a:blipFill>
                <a:blip r:embed="rId2"/>
                <a:stretch>
                  <a:fillRect l="-437" t="-1107" r="-3936"/>
                </a:stretch>
              </a:blipFill>
            </p:spPr>
            <p:txBody>
              <a:bodyPr/>
              <a:lstStyle/>
              <a:p>
                <a:r>
                  <a:rPr lang="sv-SE">
                    <a:noFill/>
                  </a:rPr>
                  <a:t> </a:t>
                </a:r>
              </a:p>
            </p:txBody>
          </p:sp>
        </mc:Fallback>
      </mc:AlternateContent>
    </p:spTree>
    <p:extLst>
      <p:ext uri="{BB962C8B-B14F-4D97-AF65-F5344CB8AC3E}">
        <p14:creationId xmlns:p14="http://schemas.microsoft.com/office/powerpoint/2010/main" val="47045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 xmlns:a16="http://schemas.microsoft.com/office/drawing/2014/main" id="{59305247-0108-406A-81E9-D98BBFBF9D58}"/>
              </a:ext>
            </a:extLst>
          </p:cNvPr>
          <p:cNvSpPr>
            <a:spLocks noGrp="1"/>
          </p:cNvSpPr>
          <p:nvPr>
            <p:ph type="title"/>
          </p:nvPr>
        </p:nvSpPr>
        <p:spPr/>
        <p:txBody>
          <a:bodyPr/>
          <a:lstStyle/>
          <a:p>
            <a:r>
              <a:rPr lang="sv-SE" dirty="0" err="1"/>
              <a:t>Question</a:t>
            </a:r>
            <a:r>
              <a:rPr lang="sv-SE" dirty="0"/>
              <a:t> 5 – </a:t>
            </a:r>
            <a:r>
              <a:rPr lang="sv-SE" dirty="0" err="1"/>
              <a:t>Economic</a:t>
            </a:r>
            <a:r>
              <a:rPr lang="sv-SE" dirty="0"/>
              <a:t> </a:t>
            </a:r>
            <a:r>
              <a:rPr lang="sv-SE" dirty="0" err="1"/>
              <a:t>importance</a:t>
            </a:r>
            <a:r>
              <a:rPr lang="sv-SE" dirty="0"/>
              <a:t> </a:t>
            </a:r>
            <a:r>
              <a:rPr lang="sv-SE" dirty="0" err="1"/>
              <a:t>of</a:t>
            </a:r>
            <a:r>
              <a:rPr lang="sv-SE" dirty="0"/>
              <a:t> </a:t>
            </a:r>
            <a:r>
              <a:rPr lang="sv-SE" dirty="0" err="1"/>
              <a:t>trees</a:t>
            </a:r>
            <a:endParaRPr lang="sv-SE" dirty="0"/>
          </a:p>
        </p:txBody>
      </p:sp>
      <p:sp>
        <p:nvSpPr>
          <p:cNvPr id="8" name="Platshållare för innehåll 7">
            <a:extLst>
              <a:ext uri="{FF2B5EF4-FFF2-40B4-BE49-F238E27FC236}">
                <a16:creationId xmlns="" xmlns:a16="http://schemas.microsoft.com/office/drawing/2014/main" id="{073F0D71-CE72-4374-903F-7FF5EEE5F8ED}"/>
              </a:ext>
            </a:extLst>
          </p:cNvPr>
          <p:cNvSpPr>
            <a:spLocks noGrp="1"/>
          </p:cNvSpPr>
          <p:nvPr>
            <p:ph idx="1"/>
          </p:nvPr>
        </p:nvSpPr>
        <p:spPr/>
        <p:txBody>
          <a:bodyPr/>
          <a:lstStyle/>
          <a:p>
            <a:pPr marL="0" indent="0">
              <a:buNone/>
            </a:pPr>
            <a:r>
              <a:rPr lang="en-GB" dirty="0"/>
              <a:t>These trees are important to </a:t>
            </a:r>
            <a:r>
              <a:rPr lang="en-GB" dirty="0" smtClean="0"/>
              <a:t>economy </a:t>
            </a:r>
            <a:r>
              <a:rPr lang="en-GB" dirty="0"/>
              <a:t>because:</a:t>
            </a:r>
          </a:p>
          <a:p>
            <a:pPr marL="0" indent="0">
              <a:buNone/>
            </a:pPr>
            <a:endParaRPr lang="en-GB" dirty="0"/>
          </a:p>
          <a:p>
            <a:r>
              <a:rPr lang="en-GB" dirty="0"/>
              <a:t>They can be used to produce medical drinks that can cure fevers and stop vomiting;</a:t>
            </a:r>
          </a:p>
          <a:p>
            <a:endParaRPr lang="en-GB" dirty="0"/>
          </a:p>
          <a:p>
            <a:r>
              <a:rPr lang="en-GB" dirty="0"/>
              <a:t>Early sailing ships used oak;</a:t>
            </a:r>
          </a:p>
          <a:p>
            <a:endParaRPr lang="en-GB" dirty="0"/>
          </a:p>
          <a:p>
            <a:r>
              <a:rPr lang="en-GB" dirty="0"/>
              <a:t>They are used in tanning and furniture industry.</a:t>
            </a:r>
          </a:p>
          <a:p>
            <a:endParaRPr lang="en-GB" dirty="0"/>
          </a:p>
          <a:p>
            <a:r>
              <a:rPr lang="en-GB" dirty="0"/>
              <a:t>Oak is good to store the wine in, it adds taste.</a:t>
            </a:r>
          </a:p>
        </p:txBody>
      </p:sp>
    </p:spTree>
    <p:extLst>
      <p:ext uri="{BB962C8B-B14F-4D97-AF65-F5344CB8AC3E}">
        <p14:creationId xmlns:p14="http://schemas.microsoft.com/office/powerpoint/2010/main" val="362715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F11C537A-3E32-4EE1-8474-37D9B781EEBE}"/>
              </a:ext>
            </a:extLst>
          </p:cNvPr>
          <p:cNvSpPr>
            <a:spLocks noGrp="1"/>
          </p:cNvSpPr>
          <p:nvPr>
            <p:ph type="title"/>
          </p:nvPr>
        </p:nvSpPr>
        <p:spPr/>
        <p:txBody>
          <a:bodyPr/>
          <a:lstStyle/>
          <a:p>
            <a:r>
              <a:rPr lang="en-GB" dirty="0"/>
              <a:t>Question 6 – Portuguese coast erosion</a:t>
            </a:r>
          </a:p>
        </p:txBody>
      </p:sp>
      <p:sp>
        <p:nvSpPr>
          <p:cNvPr id="3" name="Platshållare för innehåll 2">
            <a:extLst>
              <a:ext uri="{FF2B5EF4-FFF2-40B4-BE49-F238E27FC236}">
                <a16:creationId xmlns="" xmlns:a16="http://schemas.microsoft.com/office/drawing/2014/main" id="{E0BFED27-8AD9-4D96-A601-9E11E0F58A59}"/>
              </a:ext>
            </a:extLst>
          </p:cNvPr>
          <p:cNvSpPr>
            <a:spLocks noGrp="1"/>
          </p:cNvSpPr>
          <p:nvPr>
            <p:ph idx="1"/>
          </p:nvPr>
        </p:nvSpPr>
        <p:spPr/>
        <p:txBody>
          <a:bodyPr>
            <a:normAutofit/>
          </a:bodyPr>
          <a:lstStyle/>
          <a:p>
            <a:r>
              <a:rPr lang="en-GB" dirty="0"/>
              <a:t>Coast erosion is the effect of ocean waves slowly making the land disappear. </a:t>
            </a:r>
          </a:p>
          <a:p>
            <a:r>
              <a:rPr lang="en-GB" dirty="0" smtClean="0"/>
              <a:t>In </a:t>
            </a:r>
            <a:r>
              <a:rPr lang="en-GB" dirty="0"/>
              <a:t>Portugal </a:t>
            </a:r>
            <a:r>
              <a:rPr lang="en-GB" dirty="0" smtClean="0"/>
              <a:t>coastal </a:t>
            </a:r>
            <a:r>
              <a:rPr lang="en-GB" dirty="0" smtClean="0"/>
              <a:t>erosion’s </a:t>
            </a:r>
            <a:r>
              <a:rPr lang="en-GB" dirty="0"/>
              <a:t>causes </a:t>
            </a:r>
            <a:r>
              <a:rPr lang="en-GB" dirty="0" smtClean="0"/>
              <a:t>are </a:t>
            </a:r>
            <a:r>
              <a:rPr lang="en-GB" dirty="0"/>
              <a:t>both natural and anthropogenic.</a:t>
            </a:r>
          </a:p>
          <a:p>
            <a:r>
              <a:rPr lang="en-GB" dirty="0"/>
              <a:t>The main reasons are:</a:t>
            </a:r>
          </a:p>
          <a:p>
            <a:pPr lvl="1"/>
            <a:r>
              <a:rPr lang="en-GB" dirty="0"/>
              <a:t>Increase of the sea level </a:t>
            </a:r>
          </a:p>
          <a:p>
            <a:pPr lvl="1"/>
            <a:r>
              <a:rPr lang="en-GB" dirty="0"/>
              <a:t>Destruction of the natural landscapes</a:t>
            </a:r>
          </a:p>
          <a:p>
            <a:pPr lvl="1"/>
            <a:r>
              <a:rPr lang="en-GB" dirty="0"/>
              <a:t>Massive constructions made to prevent erosion  </a:t>
            </a:r>
          </a:p>
          <a:p>
            <a:pPr lvl="1"/>
            <a:r>
              <a:rPr lang="en-GB" dirty="0"/>
              <a:t>Excessive human </a:t>
            </a:r>
            <a:r>
              <a:rPr lang="en-GB" dirty="0" err="1"/>
              <a:t>litoral</a:t>
            </a:r>
            <a:r>
              <a:rPr lang="en-GB" dirty="0"/>
              <a:t> occupation</a:t>
            </a:r>
          </a:p>
          <a:p>
            <a:r>
              <a:rPr lang="en-GB" dirty="0"/>
              <a:t>The </a:t>
            </a:r>
            <a:r>
              <a:rPr lang="en-GB" dirty="0" err="1"/>
              <a:t>Vagueira</a:t>
            </a:r>
            <a:r>
              <a:rPr lang="en-GB" dirty="0"/>
              <a:t> </a:t>
            </a:r>
            <a:r>
              <a:rPr lang="en-GB" dirty="0" err="1"/>
              <a:t>litoral</a:t>
            </a:r>
            <a:r>
              <a:rPr lang="en-GB" dirty="0"/>
              <a:t> in </a:t>
            </a:r>
            <a:r>
              <a:rPr lang="en-GB" dirty="0" err="1"/>
              <a:t>Aveiro</a:t>
            </a:r>
            <a:r>
              <a:rPr lang="en-GB" dirty="0"/>
              <a:t> is the most affected place of coastal erosion in Portugal, however the public believe that </a:t>
            </a:r>
            <a:r>
              <a:rPr lang="en-GB" dirty="0" err="1"/>
              <a:t>Caparica</a:t>
            </a:r>
            <a:r>
              <a:rPr lang="en-GB" dirty="0"/>
              <a:t>, </a:t>
            </a:r>
            <a:r>
              <a:rPr lang="en-GB" dirty="0" err="1"/>
              <a:t>Lisboa</a:t>
            </a:r>
            <a:r>
              <a:rPr lang="en-GB" dirty="0"/>
              <a:t> is the most affected place.</a:t>
            </a:r>
          </a:p>
        </p:txBody>
      </p:sp>
    </p:spTree>
    <p:extLst>
      <p:ext uri="{BB962C8B-B14F-4D97-AF65-F5344CB8AC3E}">
        <p14:creationId xmlns:p14="http://schemas.microsoft.com/office/powerpoint/2010/main" val="190788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PT" b="1" dirty="0" err="1" smtClean="0"/>
              <a:t>Group</a:t>
            </a:r>
            <a:r>
              <a:rPr lang="pt-PT" b="1" dirty="0" smtClean="0"/>
              <a:t> 3</a:t>
            </a:r>
            <a:endParaRPr lang="pt-PT" b="1" dirty="0"/>
          </a:p>
        </p:txBody>
      </p:sp>
      <p:sp>
        <p:nvSpPr>
          <p:cNvPr id="5" name="Subtítulo 4"/>
          <p:cNvSpPr>
            <a:spLocks noGrp="1"/>
          </p:cNvSpPr>
          <p:nvPr>
            <p:ph type="subTitle" idx="1"/>
          </p:nvPr>
        </p:nvSpPr>
        <p:spPr/>
        <p:txBody>
          <a:bodyPr/>
          <a:lstStyle/>
          <a:p>
            <a:endParaRPr lang="pt-PT"/>
          </a:p>
        </p:txBody>
      </p:sp>
    </p:spTree>
    <p:extLst>
      <p:ext uri="{BB962C8B-B14F-4D97-AF65-F5344CB8AC3E}">
        <p14:creationId xmlns:p14="http://schemas.microsoft.com/office/powerpoint/2010/main" val="338379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6104056" y="1352334"/>
            <a:ext cx="5593258" cy="5240195"/>
          </a:xfrm>
          <a:prstGeom prst="rect">
            <a:avLst/>
          </a:prstGeom>
        </p:spPr>
      </p:pic>
      <p:sp>
        <p:nvSpPr>
          <p:cNvPr id="2" name="Título 1"/>
          <p:cNvSpPr>
            <a:spLocks noGrp="1"/>
          </p:cNvSpPr>
          <p:nvPr>
            <p:ph type="ctrTitle"/>
          </p:nvPr>
        </p:nvSpPr>
        <p:spPr>
          <a:xfrm>
            <a:off x="-5887" y="1812909"/>
            <a:ext cx="8767813" cy="951136"/>
          </a:xfrm>
        </p:spPr>
        <p:txBody>
          <a:bodyPr>
            <a:noAutofit/>
          </a:bodyPr>
          <a:lstStyle/>
          <a:p>
            <a:r>
              <a:rPr lang="pt-PT" b="1" dirty="0" smtClean="0">
                <a:solidFill>
                  <a:schemeClr val="bg1"/>
                </a:solidFill>
              </a:rPr>
              <a:t>ECOSYSTEMS AND THEIR ISSUES</a:t>
            </a:r>
            <a:endParaRPr lang="pt-PT" b="1" dirty="0">
              <a:solidFill>
                <a:schemeClr val="bg1"/>
              </a:solidFill>
            </a:endParaRPr>
          </a:p>
        </p:txBody>
      </p:sp>
      <p:sp>
        <p:nvSpPr>
          <p:cNvPr id="3" name="Subtítulo 2"/>
          <p:cNvSpPr>
            <a:spLocks noGrp="1"/>
          </p:cNvSpPr>
          <p:nvPr>
            <p:ph type="subTitle" idx="1"/>
          </p:nvPr>
        </p:nvSpPr>
        <p:spPr>
          <a:xfrm>
            <a:off x="207077" y="4604800"/>
            <a:ext cx="5675960" cy="1655762"/>
          </a:xfrm>
        </p:spPr>
        <p:txBody>
          <a:bodyPr/>
          <a:lstStyle/>
          <a:p>
            <a:r>
              <a:rPr lang="pt-PT" dirty="0" smtClean="0">
                <a:solidFill>
                  <a:schemeClr val="bg1">
                    <a:lumMod val="85000"/>
                  </a:schemeClr>
                </a:solidFill>
              </a:rPr>
              <a:t>A </a:t>
            </a:r>
            <a:r>
              <a:rPr lang="pt-PT" dirty="0" err="1" smtClean="0">
                <a:solidFill>
                  <a:schemeClr val="bg1">
                    <a:lumMod val="85000"/>
                  </a:schemeClr>
                </a:solidFill>
              </a:rPr>
              <a:t>project</a:t>
            </a:r>
            <a:r>
              <a:rPr lang="pt-PT" dirty="0" smtClean="0">
                <a:solidFill>
                  <a:schemeClr val="bg1">
                    <a:lumMod val="85000"/>
                  </a:schemeClr>
                </a:solidFill>
              </a:rPr>
              <a:t> </a:t>
            </a:r>
            <a:r>
              <a:rPr lang="pt-PT" dirty="0" err="1" smtClean="0">
                <a:solidFill>
                  <a:schemeClr val="bg1">
                    <a:lumMod val="85000"/>
                  </a:schemeClr>
                </a:solidFill>
              </a:rPr>
              <a:t>by</a:t>
            </a:r>
            <a:r>
              <a:rPr lang="pt-PT" dirty="0" smtClean="0">
                <a:solidFill>
                  <a:schemeClr val="bg1">
                    <a:lumMod val="85000"/>
                  </a:schemeClr>
                </a:solidFill>
              </a:rPr>
              <a:t> </a:t>
            </a:r>
            <a:r>
              <a:rPr lang="pt-PT" dirty="0" err="1" smtClean="0">
                <a:solidFill>
                  <a:schemeClr val="bg1">
                    <a:lumMod val="85000"/>
                  </a:schemeClr>
                </a:solidFill>
              </a:rPr>
              <a:t>group</a:t>
            </a:r>
            <a:r>
              <a:rPr lang="pt-PT" dirty="0" smtClean="0">
                <a:solidFill>
                  <a:schemeClr val="bg1">
                    <a:lumMod val="85000"/>
                  </a:schemeClr>
                </a:solidFill>
              </a:rPr>
              <a:t> 3 </a:t>
            </a:r>
            <a:r>
              <a:rPr lang="pt-PT" dirty="0" err="1" smtClean="0">
                <a:solidFill>
                  <a:schemeClr val="bg1">
                    <a:lumMod val="85000"/>
                  </a:schemeClr>
                </a:solidFill>
              </a:rPr>
              <a:t>by</a:t>
            </a:r>
            <a:r>
              <a:rPr lang="pt-PT" dirty="0" smtClean="0">
                <a:solidFill>
                  <a:schemeClr val="bg1">
                    <a:lumMod val="85000"/>
                  </a:schemeClr>
                </a:solidFill>
              </a:rPr>
              <a:t> Erasmus+ </a:t>
            </a:r>
            <a:endParaRPr lang="pt-PT" dirty="0">
              <a:solidFill>
                <a:schemeClr val="bg1">
                  <a:lumMod val="85000"/>
                </a:schemeClr>
              </a:solidFill>
            </a:endParaRPr>
          </a:p>
        </p:txBody>
      </p:sp>
    </p:spTree>
    <p:extLst>
      <p:ext uri="{BB962C8B-B14F-4D97-AF65-F5344CB8AC3E}">
        <p14:creationId xmlns:p14="http://schemas.microsoft.com/office/powerpoint/2010/main" val="1819768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500061"/>
            <a:ext cx="12191999" cy="1325563"/>
          </a:xfrm>
        </p:spPr>
        <p:txBody>
          <a:bodyPr>
            <a:noAutofit/>
          </a:bodyPr>
          <a:lstStyle/>
          <a:p>
            <a:r>
              <a:rPr lang="pt-PT" sz="5400" b="1" dirty="0" smtClean="0">
                <a:solidFill>
                  <a:schemeClr val="accent5">
                    <a:lumMod val="50000"/>
                  </a:schemeClr>
                </a:solidFill>
                <a:latin typeface="AR CARTER" panose="02000000000000000000" pitchFamily="2" charset="0"/>
              </a:rPr>
              <a:t> </a:t>
            </a:r>
            <a:r>
              <a:rPr lang="pt-PT" sz="5400" b="1" dirty="0" err="1" smtClean="0">
                <a:solidFill>
                  <a:schemeClr val="accent5">
                    <a:lumMod val="50000"/>
                  </a:schemeClr>
                </a:solidFill>
                <a:latin typeface="AR CARTER" panose="02000000000000000000" pitchFamily="2" charset="0"/>
              </a:rPr>
              <a:t>Citizen’s</a:t>
            </a:r>
            <a:r>
              <a:rPr lang="pt-PT" sz="5400" b="1" dirty="0" smtClean="0">
                <a:solidFill>
                  <a:schemeClr val="accent5">
                    <a:lumMod val="50000"/>
                  </a:schemeClr>
                </a:solidFill>
                <a:latin typeface="AR CARTER" panose="02000000000000000000" pitchFamily="2" charset="0"/>
              </a:rPr>
              <a:t> individual </a:t>
            </a:r>
            <a:r>
              <a:rPr lang="pt-PT" sz="5400" b="1" dirty="0" err="1" smtClean="0">
                <a:solidFill>
                  <a:schemeClr val="accent5">
                    <a:lumMod val="50000"/>
                  </a:schemeClr>
                </a:solidFill>
                <a:latin typeface="AR CARTER" panose="02000000000000000000" pitchFamily="2" charset="0"/>
              </a:rPr>
              <a:t>contribution</a:t>
            </a:r>
            <a:r>
              <a:rPr lang="pt-PT" sz="5400" b="1" dirty="0" smtClean="0">
                <a:solidFill>
                  <a:schemeClr val="accent5">
                    <a:lumMod val="50000"/>
                  </a:schemeClr>
                </a:solidFill>
                <a:latin typeface="AR CARTER" panose="02000000000000000000" pitchFamily="2" charset="0"/>
              </a:rPr>
              <a:t> to </a:t>
            </a:r>
            <a:r>
              <a:rPr lang="pt-PT" sz="5400" b="1" dirty="0" err="1" smtClean="0">
                <a:solidFill>
                  <a:schemeClr val="accent5">
                    <a:lumMod val="50000"/>
                  </a:schemeClr>
                </a:solidFill>
                <a:latin typeface="AR CARTER" panose="02000000000000000000" pitchFamily="2" charset="0"/>
              </a:rPr>
              <a:t>the</a:t>
            </a:r>
            <a:r>
              <a:rPr lang="pt-PT" sz="5400" b="1" dirty="0" smtClean="0">
                <a:solidFill>
                  <a:schemeClr val="accent5">
                    <a:lumMod val="50000"/>
                  </a:schemeClr>
                </a:solidFill>
                <a:latin typeface="AR CARTER" panose="02000000000000000000" pitchFamily="2" charset="0"/>
              </a:rPr>
              <a:t> </a:t>
            </a:r>
            <a:r>
              <a:rPr lang="pt-PT" sz="5400" b="1" dirty="0" err="1" smtClean="0">
                <a:solidFill>
                  <a:schemeClr val="accent5">
                    <a:lumMod val="50000"/>
                  </a:schemeClr>
                </a:solidFill>
                <a:latin typeface="AR CARTER" panose="02000000000000000000" pitchFamily="2" charset="0"/>
              </a:rPr>
              <a:t>climate</a:t>
            </a:r>
            <a:r>
              <a:rPr lang="pt-PT" sz="5400" b="1" dirty="0" smtClean="0">
                <a:solidFill>
                  <a:schemeClr val="accent5">
                    <a:lumMod val="50000"/>
                  </a:schemeClr>
                </a:solidFill>
                <a:latin typeface="AR CARTER" panose="02000000000000000000" pitchFamily="2" charset="0"/>
              </a:rPr>
              <a:t> </a:t>
            </a:r>
            <a:r>
              <a:rPr lang="pt-PT" sz="5400" b="1" dirty="0" err="1" smtClean="0">
                <a:solidFill>
                  <a:schemeClr val="accent5">
                    <a:lumMod val="50000"/>
                  </a:schemeClr>
                </a:solidFill>
                <a:latin typeface="AR CARTER" panose="02000000000000000000" pitchFamily="2" charset="0"/>
              </a:rPr>
              <a:t>changes</a:t>
            </a:r>
            <a:r>
              <a:rPr lang="pt-PT" sz="5400" b="1" dirty="0" smtClean="0">
                <a:solidFill>
                  <a:schemeClr val="accent5">
                    <a:lumMod val="50000"/>
                  </a:schemeClr>
                </a:solidFill>
                <a:latin typeface="AR CARTER" panose="02000000000000000000" pitchFamily="2" charset="0"/>
              </a:rPr>
              <a:t>: </a:t>
            </a:r>
            <a:endParaRPr lang="pt-PT" sz="5400" b="1" dirty="0">
              <a:solidFill>
                <a:schemeClr val="accent5">
                  <a:lumMod val="50000"/>
                </a:schemeClr>
              </a:solidFill>
              <a:latin typeface="AR CARTER" panose="02000000000000000000" pitchFamily="2" charset="0"/>
            </a:endParaRPr>
          </a:p>
        </p:txBody>
      </p:sp>
      <p:sp>
        <p:nvSpPr>
          <p:cNvPr id="3" name="Marcador de Posição de Conteúdo 2"/>
          <p:cNvSpPr>
            <a:spLocks noGrp="1"/>
          </p:cNvSpPr>
          <p:nvPr>
            <p:ph idx="1"/>
          </p:nvPr>
        </p:nvSpPr>
        <p:spPr>
          <a:xfrm>
            <a:off x="602226" y="1825624"/>
            <a:ext cx="8229600" cy="4665327"/>
          </a:xfrm>
        </p:spPr>
        <p:txBody>
          <a:bodyPr>
            <a:normAutofit/>
          </a:bodyPr>
          <a:lstStyle/>
          <a:p>
            <a:pPr marL="0" indent="0" algn="just">
              <a:buNone/>
            </a:pPr>
            <a:r>
              <a:rPr lang="en-US" dirty="0" smtClean="0">
                <a:solidFill>
                  <a:schemeClr val="bg1"/>
                </a:solidFill>
              </a:rPr>
              <a:t>Human </a:t>
            </a:r>
            <a:r>
              <a:rPr lang="en-US" dirty="0">
                <a:solidFill>
                  <a:schemeClr val="bg1"/>
                </a:solidFill>
              </a:rPr>
              <a:t>activities have increased greenhouse gas concentrations in the atmosphere. Climatic warming or cooling arises from changes in the flows of energy through climate system that can have origin from a number of possible driving factors:</a:t>
            </a:r>
            <a:endParaRPr lang="pt-PT" dirty="0">
              <a:solidFill>
                <a:schemeClr val="bg1"/>
              </a:solidFill>
            </a:endParaRPr>
          </a:p>
          <a:p>
            <a:pPr lvl="0" algn="just"/>
            <a:r>
              <a:rPr lang="en-US" dirty="0">
                <a:solidFill>
                  <a:schemeClr val="bg1"/>
                </a:solidFill>
              </a:rPr>
              <a:t>The Increase CO2 and other long-live greenhouse atmosphere in the atmosphere.</a:t>
            </a:r>
            <a:endParaRPr lang="pt-PT" dirty="0">
              <a:solidFill>
                <a:schemeClr val="bg1"/>
              </a:solidFill>
            </a:endParaRPr>
          </a:p>
          <a:p>
            <a:pPr lvl="0" algn="just"/>
            <a:r>
              <a:rPr lang="en-US" dirty="0">
                <a:solidFill>
                  <a:schemeClr val="bg1"/>
                </a:solidFill>
              </a:rPr>
              <a:t>The use of </a:t>
            </a:r>
            <a:r>
              <a:rPr lang="en-US" dirty="0" err="1" smtClean="0">
                <a:solidFill>
                  <a:schemeClr val="bg1"/>
                </a:solidFill>
              </a:rPr>
              <a:t>aerossol</a:t>
            </a:r>
            <a:endParaRPr lang="pt-PT" dirty="0">
              <a:solidFill>
                <a:schemeClr val="bg1"/>
              </a:solidFill>
            </a:endParaRPr>
          </a:p>
          <a:p>
            <a:pPr marL="0" lvl="0" indent="0" algn="just">
              <a:buNone/>
            </a:pPr>
            <a:endParaRPr lang="pt-PT" dirty="0" smtClean="0"/>
          </a:p>
        </p:txBody>
      </p:sp>
      <p:pic>
        <p:nvPicPr>
          <p:cNvPr id="6" name="Imagem 5"/>
          <p:cNvPicPr>
            <a:picLocks noChangeAspect="1"/>
          </p:cNvPicPr>
          <p:nvPr/>
        </p:nvPicPr>
        <p:blipFill>
          <a:blip r:embed="rId2"/>
          <a:stretch>
            <a:fillRect/>
          </a:stretch>
        </p:blipFill>
        <p:spPr>
          <a:xfrm>
            <a:off x="9112046" y="2050026"/>
            <a:ext cx="2524432" cy="3786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693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31388" y="345222"/>
            <a:ext cx="11417711" cy="1690056"/>
          </a:xfrm>
        </p:spPr>
        <p:txBody>
          <a:bodyPr>
            <a:normAutofit/>
          </a:bodyPr>
          <a:lstStyle/>
          <a:p>
            <a:pPr marL="0" indent="0" algn="just">
              <a:buNone/>
            </a:pPr>
            <a:r>
              <a:rPr lang="en-US" dirty="0" smtClean="0">
                <a:solidFill>
                  <a:schemeClr val="bg1"/>
                </a:solidFill>
              </a:rPr>
              <a:t>Public places where natural life is preserved should also be built. Places like the city parks, for example, which besides being beautiful places to relax and go for a walk also contribute to the preservation of natural life, namely trees. </a:t>
            </a:r>
          </a:p>
          <a:p>
            <a:pPr marL="0" indent="0">
              <a:buNone/>
            </a:pPr>
            <a:endParaRPr lang="en-US" dirty="0" smtClean="0"/>
          </a:p>
        </p:txBody>
      </p:sp>
      <p:pic>
        <p:nvPicPr>
          <p:cNvPr id="4" name="Imagem 3"/>
          <p:cNvPicPr>
            <a:picLocks noChangeAspect="1"/>
          </p:cNvPicPr>
          <p:nvPr/>
        </p:nvPicPr>
        <p:blipFill>
          <a:blip r:embed="rId2"/>
          <a:stretch>
            <a:fillRect/>
          </a:stretch>
        </p:blipFill>
        <p:spPr>
          <a:xfrm>
            <a:off x="8912019" y="2035278"/>
            <a:ext cx="2711860" cy="3908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ixaDeTexto 4"/>
          <p:cNvSpPr txBox="1"/>
          <p:nvPr/>
        </p:nvSpPr>
        <p:spPr>
          <a:xfrm>
            <a:off x="431388" y="3467907"/>
            <a:ext cx="8099324" cy="2806922"/>
          </a:xfrm>
          <a:prstGeom prst="rect">
            <a:avLst/>
          </a:prstGeom>
          <a:noFill/>
        </p:spPr>
        <p:txBody>
          <a:bodyPr wrap="square" rtlCol="0">
            <a:spAutoFit/>
          </a:bodyPr>
          <a:lstStyle/>
          <a:p>
            <a:pPr algn="just">
              <a:lnSpc>
                <a:spcPct val="90000"/>
              </a:lnSpc>
              <a:spcBef>
                <a:spcPts val="1000"/>
              </a:spcBef>
            </a:pPr>
            <a:r>
              <a:rPr lang="en-US" sz="2800" dirty="0">
                <a:solidFill>
                  <a:prstClr val="white"/>
                </a:solidFill>
              </a:rPr>
              <a:t>Biodiversity has an important role in urban </a:t>
            </a:r>
            <a:r>
              <a:rPr lang="en-US" sz="2800" dirty="0" smtClean="0">
                <a:solidFill>
                  <a:prstClr val="white"/>
                </a:solidFill>
              </a:rPr>
              <a:t>areas. It offers </a:t>
            </a:r>
            <a:r>
              <a:rPr lang="en-US" sz="2800" dirty="0">
                <a:solidFill>
                  <a:prstClr val="white"/>
                </a:solidFill>
              </a:rPr>
              <a:t>many advantages to humans, such as </a:t>
            </a:r>
            <a:r>
              <a:rPr lang="en-US" sz="2800" dirty="0" smtClean="0">
                <a:solidFill>
                  <a:prstClr val="white"/>
                </a:solidFill>
              </a:rPr>
              <a:t>the sustenance and the function </a:t>
            </a:r>
            <a:r>
              <a:rPr lang="en-US" sz="2800" dirty="0">
                <a:solidFill>
                  <a:prstClr val="white"/>
                </a:solidFill>
              </a:rPr>
              <a:t>of ecosystems and many </a:t>
            </a:r>
            <a:r>
              <a:rPr lang="en-US" sz="2800" dirty="0" smtClean="0">
                <a:solidFill>
                  <a:prstClr val="white"/>
                </a:solidFill>
              </a:rPr>
              <a:t>services, </a:t>
            </a:r>
            <a:r>
              <a:rPr lang="en-US" sz="2800" dirty="0">
                <a:solidFill>
                  <a:prstClr val="white"/>
                </a:solidFill>
              </a:rPr>
              <a:t>including climate regulation, ground formation and retention, resistance to invasive species, pollination of plants and control of pests and pollution.</a:t>
            </a:r>
            <a:endParaRPr lang="pt-PT" sz="2800" dirty="0">
              <a:solidFill>
                <a:prstClr val="white"/>
              </a:solidFill>
            </a:endParaRPr>
          </a:p>
        </p:txBody>
      </p:sp>
      <p:sp>
        <p:nvSpPr>
          <p:cNvPr id="6" name="CaixaDeTexto 5"/>
          <p:cNvSpPr txBox="1"/>
          <p:nvPr/>
        </p:nvSpPr>
        <p:spPr>
          <a:xfrm>
            <a:off x="431388" y="2035278"/>
            <a:ext cx="8099324" cy="1255728"/>
          </a:xfrm>
          <a:prstGeom prst="rect">
            <a:avLst/>
          </a:prstGeom>
          <a:noFill/>
        </p:spPr>
        <p:txBody>
          <a:bodyPr wrap="square" rtlCol="0">
            <a:spAutoFit/>
          </a:bodyPr>
          <a:lstStyle/>
          <a:p>
            <a:pPr algn="just">
              <a:lnSpc>
                <a:spcPct val="90000"/>
              </a:lnSpc>
              <a:spcBef>
                <a:spcPts val="1000"/>
              </a:spcBef>
            </a:pPr>
            <a:r>
              <a:rPr lang="en-US" sz="2800" dirty="0">
                <a:solidFill>
                  <a:prstClr val="white"/>
                </a:solidFill>
              </a:rPr>
              <a:t>This sort of concentrations of trees that should also be planted on the sides of our streets, for example, can improve the quality of the air we breathe.</a:t>
            </a:r>
            <a:endParaRPr lang="pt-PT" sz="2800" dirty="0">
              <a:solidFill>
                <a:prstClr val="white"/>
              </a:solidFill>
            </a:endParaRPr>
          </a:p>
        </p:txBody>
      </p:sp>
    </p:spTree>
    <p:extLst>
      <p:ext uri="{BB962C8B-B14F-4D97-AF65-F5344CB8AC3E}">
        <p14:creationId xmlns:p14="http://schemas.microsoft.com/office/powerpoint/2010/main" val="2151349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8151" y="311638"/>
            <a:ext cx="12192000" cy="1325563"/>
          </a:xfrm>
        </p:spPr>
        <p:txBody>
          <a:bodyPr>
            <a:normAutofit fontScale="90000"/>
          </a:bodyPr>
          <a:lstStyle/>
          <a:p>
            <a:r>
              <a:rPr lang="pt-PT" sz="6000" dirty="0" smtClean="0">
                <a:solidFill>
                  <a:schemeClr val="accent5">
                    <a:lumMod val="50000"/>
                  </a:schemeClr>
                </a:solidFill>
                <a:latin typeface="AR CARTER" panose="02000000000000000000" pitchFamily="2" charset="0"/>
              </a:rPr>
              <a:t> </a:t>
            </a:r>
            <a:r>
              <a:rPr lang="pt-PT" sz="6000" dirty="0" err="1" smtClean="0">
                <a:solidFill>
                  <a:schemeClr val="accent5">
                    <a:lumMod val="50000"/>
                  </a:schemeClr>
                </a:solidFill>
                <a:latin typeface="AR CARTER" panose="02000000000000000000" pitchFamily="2" charset="0"/>
              </a:rPr>
              <a:t>Endangered</a:t>
            </a:r>
            <a:r>
              <a:rPr lang="pt-PT" sz="6000" dirty="0" smtClean="0">
                <a:solidFill>
                  <a:schemeClr val="accent5">
                    <a:lumMod val="50000"/>
                  </a:schemeClr>
                </a:solidFill>
                <a:latin typeface="AR CARTER" panose="02000000000000000000" pitchFamily="2" charset="0"/>
              </a:rPr>
              <a:t> </a:t>
            </a:r>
            <a:r>
              <a:rPr lang="pt-PT" sz="6000" dirty="0" err="1" smtClean="0">
                <a:solidFill>
                  <a:schemeClr val="accent5">
                    <a:lumMod val="50000"/>
                  </a:schemeClr>
                </a:solidFill>
                <a:latin typeface="AR CARTER" panose="02000000000000000000" pitchFamily="2" charset="0"/>
              </a:rPr>
              <a:t>species</a:t>
            </a:r>
            <a:r>
              <a:rPr lang="pt-PT" sz="6000" dirty="0" smtClean="0">
                <a:solidFill>
                  <a:schemeClr val="accent5">
                    <a:lumMod val="50000"/>
                  </a:schemeClr>
                </a:solidFill>
                <a:latin typeface="AR CARTER" panose="02000000000000000000" pitchFamily="2" charset="0"/>
              </a:rPr>
              <a:t> in Portugal:</a:t>
            </a:r>
            <a:endParaRPr lang="pt-PT" sz="6000" dirty="0">
              <a:solidFill>
                <a:schemeClr val="accent5">
                  <a:lumMod val="50000"/>
                </a:schemeClr>
              </a:solidFill>
              <a:latin typeface="AR CARTER" panose="02000000000000000000" pitchFamily="2" charset="0"/>
            </a:endParaRPr>
          </a:p>
        </p:txBody>
      </p:sp>
      <p:sp>
        <p:nvSpPr>
          <p:cNvPr id="3" name="Marcador de Posição de Conteúdo 2"/>
          <p:cNvSpPr>
            <a:spLocks noGrp="1"/>
          </p:cNvSpPr>
          <p:nvPr>
            <p:ph idx="1"/>
          </p:nvPr>
        </p:nvSpPr>
        <p:spPr>
          <a:xfrm>
            <a:off x="6819743" y="1637202"/>
            <a:ext cx="2036958" cy="423237"/>
          </a:xfrm>
        </p:spPr>
        <p:txBody>
          <a:bodyPr>
            <a:normAutofit fontScale="92500" lnSpcReduction="20000"/>
          </a:bodyPr>
          <a:lstStyle/>
          <a:p>
            <a:pPr marL="0" indent="0">
              <a:buNone/>
            </a:pPr>
            <a:r>
              <a:rPr lang="en-US" sz="3000" b="1" dirty="0" smtClean="0">
                <a:solidFill>
                  <a:schemeClr val="accent5">
                    <a:lumMod val="75000"/>
                  </a:schemeClr>
                </a:solidFill>
              </a:rPr>
              <a:t>Iberian Lynx</a:t>
            </a:r>
          </a:p>
          <a:p>
            <a:pPr marL="0" indent="0">
              <a:buNone/>
            </a:pPr>
            <a:endParaRPr lang="pt-PT" dirty="0">
              <a:solidFill>
                <a:schemeClr val="bg1"/>
              </a:solidFill>
            </a:endParaRPr>
          </a:p>
          <a:p>
            <a:pPr marL="0" indent="0">
              <a:buNone/>
            </a:pPr>
            <a:endParaRPr lang="pt-PT" dirty="0">
              <a:solidFill>
                <a:schemeClr val="bg1"/>
              </a:solidFill>
            </a:endParaRPr>
          </a:p>
        </p:txBody>
      </p:sp>
      <p:pic>
        <p:nvPicPr>
          <p:cNvPr id="4" name="Imagem 3"/>
          <p:cNvPicPr>
            <a:picLocks noChangeAspect="1"/>
          </p:cNvPicPr>
          <p:nvPr/>
        </p:nvPicPr>
        <p:blipFill>
          <a:blip r:embed="rId2"/>
          <a:stretch>
            <a:fillRect/>
          </a:stretch>
        </p:blipFill>
        <p:spPr>
          <a:xfrm>
            <a:off x="8790796" y="210440"/>
            <a:ext cx="3268468" cy="185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p:cNvPicPr>
            <a:picLocks noChangeAspect="1"/>
          </p:cNvPicPr>
          <p:nvPr/>
        </p:nvPicPr>
        <p:blipFill>
          <a:blip r:embed="rId3"/>
          <a:stretch>
            <a:fillRect/>
          </a:stretch>
        </p:blipFill>
        <p:spPr>
          <a:xfrm>
            <a:off x="8790796" y="2169967"/>
            <a:ext cx="3268468" cy="1991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p:cNvPicPr>
            <a:picLocks noChangeAspect="1"/>
          </p:cNvPicPr>
          <p:nvPr/>
        </p:nvPicPr>
        <p:blipFill>
          <a:blip r:embed="rId4"/>
          <a:stretch>
            <a:fillRect/>
          </a:stretch>
        </p:blipFill>
        <p:spPr>
          <a:xfrm>
            <a:off x="8790796" y="4271152"/>
            <a:ext cx="3268468" cy="2245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p:cNvPicPr>
            <a:picLocks noChangeAspect="1"/>
          </p:cNvPicPr>
          <p:nvPr/>
        </p:nvPicPr>
        <p:blipFill>
          <a:blip r:embed="rId5"/>
          <a:stretch>
            <a:fillRect/>
          </a:stretch>
        </p:blipFill>
        <p:spPr>
          <a:xfrm>
            <a:off x="189434" y="1637201"/>
            <a:ext cx="7407119" cy="4268268"/>
          </a:xfrm>
          <a:prstGeom prst="rect">
            <a:avLst/>
          </a:prstGeom>
        </p:spPr>
      </p:pic>
      <p:sp>
        <p:nvSpPr>
          <p:cNvPr id="9" name="CaixaDeTexto 8"/>
          <p:cNvSpPr txBox="1"/>
          <p:nvPr/>
        </p:nvSpPr>
        <p:spPr>
          <a:xfrm>
            <a:off x="7143779" y="3695466"/>
            <a:ext cx="2034862" cy="480131"/>
          </a:xfrm>
          <a:prstGeom prst="rect">
            <a:avLst/>
          </a:prstGeom>
          <a:noFill/>
        </p:spPr>
        <p:txBody>
          <a:bodyPr wrap="square" rtlCol="0">
            <a:spAutoFit/>
          </a:bodyPr>
          <a:lstStyle/>
          <a:p>
            <a:pPr>
              <a:lnSpc>
                <a:spcPct val="90000"/>
              </a:lnSpc>
              <a:spcBef>
                <a:spcPts val="1000"/>
              </a:spcBef>
            </a:pPr>
            <a:r>
              <a:rPr lang="en-US" sz="2800" b="1" dirty="0">
                <a:solidFill>
                  <a:srgbClr val="4472C4">
                    <a:lumMod val="75000"/>
                  </a:srgbClr>
                </a:solidFill>
              </a:rPr>
              <a:t> </a:t>
            </a:r>
            <a:r>
              <a:rPr lang="en-US" sz="2800" b="1" dirty="0" smtClean="0">
                <a:solidFill>
                  <a:srgbClr val="4472C4">
                    <a:lumMod val="75000"/>
                  </a:srgbClr>
                </a:solidFill>
              </a:rPr>
              <a:t>Fin </a:t>
            </a:r>
            <a:r>
              <a:rPr lang="en-US" sz="2800" b="1" dirty="0">
                <a:solidFill>
                  <a:srgbClr val="4472C4">
                    <a:lumMod val="75000"/>
                  </a:srgbClr>
                </a:solidFill>
              </a:rPr>
              <a:t>whale </a:t>
            </a:r>
          </a:p>
        </p:txBody>
      </p:sp>
      <p:sp>
        <p:nvSpPr>
          <p:cNvPr id="10" name="CaixaDeTexto 9"/>
          <p:cNvSpPr txBox="1"/>
          <p:nvPr/>
        </p:nvSpPr>
        <p:spPr>
          <a:xfrm>
            <a:off x="4848691" y="6036717"/>
            <a:ext cx="4035657" cy="480131"/>
          </a:xfrm>
          <a:prstGeom prst="rect">
            <a:avLst/>
          </a:prstGeom>
          <a:noFill/>
        </p:spPr>
        <p:txBody>
          <a:bodyPr wrap="none" rtlCol="0">
            <a:spAutoFit/>
          </a:bodyPr>
          <a:lstStyle/>
          <a:p>
            <a:pPr>
              <a:lnSpc>
                <a:spcPct val="90000"/>
              </a:lnSpc>
              <a:spcBef>
                <a:spcPts val="1000"/>
              </a:spcBef>
            </a:pPr>
            <a:r>
              <a:rPr lang="en-US" sz="2800" b="1" dirty="0">
                <a:solidFill>
                  <a:srgbClr val="4472C4">
                    <a:lumMod val="75000"/>
                  </a:srgbClr>
                </a:solidFill>
              </a:rPr>
              <a:t>Mediterranean monk seal</a:t>
            </a:r>
          </a:p>
        </p:txBody>
      </p:sp>
    </p:spTree>
    <p:extLst>
      <p:ext uri="{BB962C8B-B14F-4D97-AF65-F5344CB8AC3E}">
        <p14:creationId xmlns:p14="http://schemas.microsoft.com/office/powerpoint/2010/main" val="322320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65125"/>
            <a:ext cx="12192000" cy="1325563"/>
          </a:xfrm>
        </p:spPr>
        <p:txBody>
          <a:bodyPr>
            <a:normAutofit fontScale="90000"/>
          </a:bodyPr>
          <a:lstStyle/>
          <a:p>
            <a:r>
              <a:rPr lang="pt-PT" sz="4800" b="1" dirty="0" smtClean="0">
                <a:solidFill>
                  <a:schemeClr val="accent5">
                    <a:lumMod val="50000"/>
                  </a:schemeClr>
                </a:solidFill>
                <a:latin typeface="AR CARTER" panose="02000000000000000000" pitchFamily="2" charset="0"/>
              </a:rPr>
              <a:t>  </a:t>
            </a:r>
            <a:r>
              <a:rPr lang="pt-PT" sz="6000" b="1" dirty="0" err="1" smtClean="0">
                <a:solidFill>
                  <a:schemeClr val="accent5">
                    <a:lumMod val="50000"/>
                  </a:schemeClr>
                </a:solidFill>
                <a:latin typeface="AR CARTER" panose="02000000000000000000" pitchFamily="2" charset="0"/>
              </a:rPr>
              <a:t>Ex-situ</a:t>
            </a:r>
            <a:r>
              <a:rPr lang="pt-PT" sz="6000" b="1" dirty="0" smtClean="0">
                <a:solidFill>
                  <a:schemeClr val="accent5">
                    <a:lumMod val="50000"/>
                  </a:schemeClr>
                </a:solidFill>
                <a:latin typeface="AR CARTER" panose="02000000000000000000" pitchFamily="2" charset="0"/>
              </a:rPr>
              <a:t> </a:t>
            </a:r>
            <a:r>
              <a:rPr lang="pt-PT" sz="6000" b="1" dirty="0" err="1" smtClean="0">
                <a:solidFill>
                  <a:schemeClr val="accent5">
                    <a:lumMod val="50000"/>
                  </a:schemeClr>
                </a:solidFill>
                <a:latin typeface="AR CARTER" panose="02000000000000000000" pitchFamily="2" charset="0"/>
              </a:rPr>
              <a:t>conservation</a:t>
            </a:r>
            <a:r>
              <a:rPr lang="pt-PT" sz="6000" b="1" dirty="0" smtClean="0">
                <a:solidFill>
                  <a:schemeClr val="accent5">
                    <a:lumMod val="50000"/>
                  </a:schemeClr>
                </a:solidFill>
                <a:latin typeface="AR CARTER" panose="02000000000000000000" pitchFamily="2" charset="0"/>
              </a:rPr>
              <a:t> </a:t>
            </a:r>
            <a:r>
              <a:rPr lang="pt-PT" sz="6000" b="1" dirty="0" err="1" smtClean="0">
                <a:solidFill>
                  <a:schemeClr val="accent5">
                    <a:lumMod val="50000"/>
                  </a:schemeClr>
                </a:solidFill>
                <a:latin typeface="AR CARTER" panose="02000000000000000000" pitchFamily="2" charset="0"/>
              </a:rPr>
              <a:t>and</a:t>
            </a:r>
            <a:r>
              <a:rPr lang="pt-PT" sz="6000" b="1" dirty="0" smtClean="0">
                <a:solidFill>
                  <a:schemeClr val="accent5">
                    <a:lumMod val="50000"/>
                  </a:schemeClr>
                </a:solidFill>
                <a:latin typeface="AR CARTER" panose="02000000000000000000" pitchFamily="2" charset="0"/>
              </a:rPr>
              <a:t> </a:t>
            </a:r>
            <a:r>
              <a:rPr lang="pt-PT" sz="6000" b="1" dirty="0" err="1" smtClean="0">
                <a:solidFill>
                  <a:schemeClr val="accent5">
                    <a:lumMod val="50000"/>
                  </a:schemeClr>
                </a:solidFill>
                <a:latin typeface="AR CARTER" panose="02000000000000000000" pitchFamily="2" charset="0"/>
              </a:rPr>
              <a:t>the</a:t>
            </a:r>
            <a:r>
              <a:rPr lang="pt-PT" sz="6000" b="1" dirty="0" smtClean="0">
                <a:solidFill>
                  <a:schemeClr val="accent5">
                    <a:lumMod val="50000"/>
                  </a:schemeClr>
                </a:solidFill>
                <a:latin typeface="AR CARTER" panose="02000000000000000000" pitchFamily="2" charset="0"/>
              </a:rPr>
              <a:t> </a:t>
            </a:r>
            <a:r>
              <a:rPr lang="pt-PT" sz="6000" b="1" dirty="0" err="1" smtClean="0">
                <a:solidFill>
                  <a:schemeClr val="accent5">
                    <a:lumMod val="50000"/>
                  </a:schemeClr>
                </a:solidFill>
                <a:latin typeface="AR CARTER" panose="02000000000000000000" pitchFamily="2" charset="0"/>
              </a:rPr>
              <a:t>Iberian</a:t>
            </a:r>
            <a:r>
              <a:rPr lang="pt-PT" sz="6000" b="1" dirty="0" smtClean="0">
                <a:solidFill>
                  <a:schemeClr val="accent5">
                    <a:lumMod val="50000"/>
                  </a:schemeClr>
                </a:solidFill>
                <a:latin typeface="AR CARTER" panose="02000000000000000000" pitchFamily="2" charset="0"/>
              </a:rPr>
              <a:t> </a:t>
            </a:r>
            <a:r>
              <a:rPr lang="pt-PT" sz="6000" b="1" dirty="0" err="1" smtClean="0">
                <a:solidFill>
                  <a:schemeClr val="accent5">
                    <a:lumMod val="50000"/>
                  </a:schemeClr>
                </a:solidFill>
                <a:latin typeface="AR CARTER" panose="02000000000000000000" pitchFamily="2" charset="0"/>
              </a:rPr>
              <a:t>Lynx</a:t>
            </a:r>
            <a:r>
              <a:rPr lang="pt-PT" sz="6000" b="1" dirty="0" smtClean="0">
                <a:solidFill>
                  <a:schemeClr val="accent5">
                    <a:lumMod val="50000"/>
                  </a:schemeClr>
                </a:solidFill>
                <a:latin typeface="AR CARTER" panose="02000000000000000000" pitchFamily="2" charset="0"/>
              </a:rPr>
              <a:t>:</a:t>
            </a:r>
            <a:endParaRPr lang="pt-PT" sz="6000" b="1" dirty="0">
              <a:solidFill>
                <a:schemeClr val="accent5">
                  <a:lumMod val="50000"/>
                </a:schemeClr>
              </a:solidFill>
              <a:latin typeface="AR CARTER" panose="02000000000000000000" pitchFamily="2" charset="0"/>
            </a:endParaRPr>
          </a:p>
        </p:txBody>
      </p:sp>
      <p:sp>
        <p:nvSpPr>
          <p:cNvPr id="3" name="Marcador de Posição de Conteúdo 2"/>
          <p:cNvSpPr>
            <a:spLocks noGrp="1"/>
          </p:cNvSpPr>
          <p:nvPr>
            <p:ph idx="1"/>
          </p:nvPr>
        </p:nvSpPr>
        <p:spPr>
          <a:xfrm>
            <a:off x="838200" y="1690688"/>
            <a:ext cx="10515600" cy="4351338"/>
          </a:xfrm>
        </p:spPr>
        <p:txBody>
          <a:bodyPr/>
          <a:lstStyle/>
          <a:p>
            <a:pPr algn="just"/>
            <a:r>
              <a:rPr lang="en-US" dirty="0">
                <a:solidFill>
                  <a:schemeClr val="bg1"/>
                </a:solidFill>
              </a:rPr>
              <a:t>In the wild, conservation measures need to be implemented effectively and efficiently, integrating efforts and working tools. Iberian lynx conservation could be conceived as a puzzle whose pieces should fit together adequately. </a:t>
            </a:r>
            <a:endParaRPr lang="pt-PT" dirty="0">
              <a:solidFill>
                <a:schemeClr val="bg1"/>
              </a:solidFill>
            </a:endParaRPr>
          </a:p>
          <a:p>
            <a:pPr algn="just"/>
            <a:r>
              <a:rPr lang="en-US" dirty="0">
                <a:solidFill>
                  <a:schemeClr val="bg1"/>
                </a:solidFill>
              </a:rPr>
              <a:t>The lynx’s are depending on wild rabbits, and therefore, if humans are hunting the rabbits; the lynx’s will decrease. Since the rabbits are the primary food for the lynx’s, we need to increase the population of rabbits in the first place. This in in the progress by building fields, and building special fences etc. for the rabbits, that the lynx’s can take advantage of in time.</a:t>
            </a:r>
            <a:endParaRPr lang="pt-PT" dirty="0">
              <a:solidFill>
                <a:schemeClr val="bg1"/>
              </a:solidFill>
            </a:endParaRPr>
          </a:p>
          <a:p>
            <a:endParaRPr lang="pt-PT" dirty="0"/>
          </a:p>
        </p:txBody>
      </p:sp>
    </p:spTree>
    <p:extLst>
      <p:ext uri="{BB962C8B-B14F-4D97-AF65-F5344CB8AC3E}">
        <p14:creationId xmlns:p14="http://schemas.microsoft.com/office/powerpoint/2010/main" val="4126304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b="1" dirty="0" err="1" smtClean="0"/>
              <a:t>Group</a:t>
            </a:r>
            <a:r>
              <a:rPr lang="pt-PT" b="1" dirty="0" smtClean="0"/>
              <a:t> 1</a:t>
            </a:r>
            <a:endParaRPr lang="pt-PT" b="1" dirty="0"/>
          </a:p>
        </p:txBody>
      </p:sp>
      <p:sp>
        <p:nvSpPr>
          <p:cNvPr id="3" name="Subtítulo 2"/>
          <p:cNvSpPr>
            <a:spLocks noGrp="1"/>
          </p:cNvSpPr>
          <p:nvPr>
            <p:ph type="subTitle" idx="1"/>
          </p:nvPr>
        </p:nvSpPr>
        <p:spPr/>
        <p:txBody>
          <a:bodyPr/>
          <a:lstStyle/>
          <a:p>
            <a:endParaRPr lang="pt-PT"/>
          </a:p>
        </p:txBody>
      </p:sp>
    </p:spTree>
    <p:extLst>
      <p:ext uri="{BB962C8B-B14F-4D97-AF65-F5344CB8AC3E}">
        <p14:creationId xmlns:p14="http://schemas.microsoft.com/office/powerpoint/2010/main" val="123088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451338" y="452742"/>
            <a:ext cx="10515600" cy="5442867"/>
          </a:xfrm>
        </p:spPr>
        <p:txBody>
          <a:bodyPr>
            <a:normAutofit/>
          </a:bodyPr>
          <a:lstStyle/>
          <a:p>
            <a:pPr marL="0" indent="0">
              <a:buNone/>
            </a:pPr>
            <a:r>
              <a:rPr lang="en-US" sz="3200" b="1" dirty="0" err="1">
                <a:solidFill>
                  <a:schemeClr val="bg1"/>
                </a:solidFill>
              </a:rPr>
              <a:t>Programme’s</a:t>
            </a:r>
            <a:r>
              <a:rPr lang="en-US" sz="3200" b="1" dirty="0">
                <a:solidFill>
                  <a:schemeClr val="bg1"/>
                </a:solidFill>
              </a:rPr>
              <a:t> contribution:</a:t>
            </a:r>
            <a:endParaRPr lang="pt-PT" sz="3200" b="1" dirty="0">
              <a:solidFill>
                <a:schemeClr val="bg1"/>
              </a:solidFill>
            </a:endParaRPr>
          </a:p>
          <a:p>
            <a:pPr lvl="0"/>
            <a:r>
              <a:rPr lang="en-US" sz="3200" dirty="0">
                <a:solidFill>
                  <a:schemeClr val="bg1"/>
                </a:solidFill>
              </a:rPr>
              <a:t>The non-extinction</a:t>
            </a:r>
            <a:endParaRPr lang="pt-PT" sz="3200" dirty="0">
              <a:solidFill>
                <a:schemeClr val="bg1"/>
              </a:solidFill>
            </a:endParaRPr>
          </a:p>
          <a:p>
            <a:pPr lvl="0"/>
            <a:r>
              <a:rPr lang="en-US" sz="3200" dirty="0">
                <a:solidFill>
                  <a:schemeClr val="bg1"/>
                </a:solidFill>
              </a:rPr>
              <a:t>They are most under the same selection pressures as wild </a:t>
            </a:r>
            <a:r>
              <a:rPr lang="pt-PT" sz="3200" dirty="0" err="1" smtClean="0">
                <a:solidFill>
                  <a:schemeClr val="bg1"/>
                </a:solidFill>
              </a:rPr>
              <a:t>species</a:t>
            </a:r>
            <a:endParaRPr lang="pt-PT" sz="3200" dirty="0">
              <a:solidFill>
                <a:schemeClr val="bg1"/>
              </a:solidFill>
            </a:endParaRPr>
          </a:p>
          <a:p>
            <a:pPr marL="0" indent="0">
              <a:buNone/>
            </a:pPr>
            <a:endParaRPr lang="en-US" sz="3200" dirty="0" smtClean="0">
              <a:solidFill>
                <a:schemeClr val="bg1"/>
              </a:solidFill>
            </a:endParaRPr>
          </a:p>
          <a:p>
            <a:pPr marL="0" indent="0">
              <a:buNone/>
            </a:pPr>
            <a:r>
              <a:rPr lang="en-US" sz="3200" b="1" dirty="0" smtClean="0">
                <a:solidFill>
                  <a:schemeClr val="bg1"/>
                </a:solidFill>
              </a:rPr>
              <a:t>Possible </a:t>
            </a:r>
            <a:r>
              <a:rPr lang="en-US" sz="3200" b="1" dirty="0">
                <a:solidFill>
                  <a:schemeClr val="bg1"/>
                </a:solidFill>
              </a:rPr>
              <a:t>problems:</a:t>
            </a:r>
            <a:endParaRPr lang="pt-PT" sz="3200" b="1" dirty="0">
              <a:solidFill>
                <a:schemeClr val="bg1"/>
              </a:solidFill>
            </a:endParaRPr>
          </a:p>
          <a:p>
            <a:pPr lvl="0"/>
            <a:r>
              <a:rPr lang="en-US" sz="3200" dirty="0">
                <a:solidFill>
                  <a:schemeClr val="bg1"/>
                </a:solidFill>
              </a:rPr>
              <a:t>They are not in their natural habitat</a:t>
            </a:r>
            <a:endParaRPr lang="pt-PT" sz="3200" dirty="0">
              <a:solidFill>
                <a:schemeClr val="bg1"/>
              </a:solidFill>
            </a:endParaRPr>
          </a:p>
          <a:p>
            <a:pPr lvl="0"/>
            <a:r>
              <a:rPr lang="en-US" sz="3200" dirty="0">
                <a:solidFill>
                  <a:schemeClr val="bg1"/>
                </a:solidFill>
              </a:rPr>
              <a:t>They are forced to reproduce</a:t>
            </a:r>
            <a:endParaRPr lang="pt-PT" sz="3200" dirty="0">
              <a:solidFill>
                <a:schemeClr val="bg1"/>
              </a:solidFill>
            </a:endParaRPr>
          </a:p>
          <a:p>
            <a:endParaRPr lang="pt-PT" dirty="0">
              <a:solidFill>
                <a:schemeClr val="bg1"/>
              </a:solidFill>
            </a:endParaRPr>
          </a:p>
        </p:txBody>
      </p:sp>
    </p:spTree>
    <p:extLst>
      <p:ext uri="{BB962C8B-B14F-4D97-AF65-F5344CB8AC3E}">
        <p14:creationId xmlns:p14="http://schemas.microsoft.com/office/powerpoint/2010/main" val="3230289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r>
              <a:rPr lang="pt-PT" dirty="0"/>
              <a:t>Ana Simões / Gabriela Pinheiro / </a:t>
            </a:r>
            <a:r>
              <a:rPr lang="pt-PT" dirty="0" err="1"/>
              <a:t>Maniscalco</a:t>
            </a:r>
            <a:r>
              <a:rPr lang="pt-PT" dirty="0"/>
              <a:t> </a:t>
            </a:r>
            <a:r>
              <a:rPr lang="pt-PT" dirty="0" err="1"/>
              <a:t>Hadrien</a:t>
            </a:r>
            <a:r>
              <a:rPr lang="pt-PT" dirty="0"/>
              <a:t> / </a:t>
            </a:r>
            <a:r>
              <a:rPr lang="pt-PT" dirty="0" err="1"/>
              <a:t>Ambroise</a:t>
            </a:r>
            <a:r>
              <a:rPr lang="pt-PT" dirty="0"/>
              <a:t> </a:t>
            </a:r>
            <a:r>
              <a:rPr lang="pt-PT" dirty="0" err="1"/>
              <a:t>Floymont</a:t>
            </a:r>
            <a:r>
              <a:rPr lang="pt-PT" dirty="0"/>
              <a:t> / </a:t>
            </a:r>
            <a:r>
              <a:rPr lang="pt-PT" dirty="0" err="1"/>
              <a:t>Malin</a:t>
            </a:r>
            <a:r>
              <a:rPr lang="pt-PT" dirty="0"/>
              <a:t> </a:t>
            </a:r>
            <a:r>
              <a:rPr lang="pt-PT" dirty="0" err="1"/>
              <a:t>Andersson</a:t>
            </a:r>
            <a:r>
              <a:rPr lang="pt-PT" dirty="0"/>
              <a:t> / </a:t>
            </a:r>
            <a:r>
              <a:rPr lang="pt-PT" dirty="0" err="1"/>
              <a:t>Therese</a:t>
            </a:r>
            <a:r>
              <a:rPr lang="pt-PT" dirty="0"/>
              <a:t> </a:t>
            </a:r>
            <a:r>
              <a:rPr lang="pt-PT" dirty="0" err="1"/>
              <a:t>Hällgren</a:t>
            </a:r>
            <a:r>
              <a:rPr lang="pt-PT" dirty="0"/>
              <a:t> / Enes </a:t>
            </a:r>
            <a:r>
              <a:rPr lang="pt-PT" dirty="0" err="1"/>
              <a:t>Coskun</a:t>
            </a:r>
            <a:r>
              <a:rPr lang="pt-PT" dirty="0"/>
              <a:t> / </a:t>
            </a:r>
            <a:r>
              <a:rPr lang="pt-PT" dirty="0" err="1"/>
              <a:t>Muarren</a:t>
            </a:r>
            <a:r>
              <a:rPr lang="pt-PT" dirty="0"/>
              <a:t> </a:t>
            </a:r>
            <a:r>
              <a:rPr lang="pt-PT" dirty="0" err="1"/>
              <a:t>Gumus</a:t>
            </a:r>
            <a:endParaRPr lang="pt-PT" dirty="0"/>
          </a:p>
          <a:p>
            <a:pPr marL="0" indent="0">
              <a:buNone/>
            </a:pPr>
            <a:r>
              <a:rPr lang="pt-PT" dirty="0"/>
              <a:t/>
            </a:r>
            <a:br>
              <a:rPr lang="pt-PT" dirty="0"/>
            </a:br>
            <a:endParaRPr lang="pt-PT" dirty="0"/>
          </a:p>
        </p:txBody>
      </p:sp>
    </p:spTree>
    <p:extLst>
      <p:ext uri="{BB962C8B-B14F-4D97-AF65-F5344CB8AC3E}">
        <p14:creationId xmlns:p14="http://schemas.microsoft.com/office/powerpoint/2010/main" val="3728612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b="1" dirty="0" err="1" smtClean="0"/>
              <a:t>Multiple</a:t>
            </a:r>
            <a:r>
              <a:rPr lang="pt-PT" b="1" dirty="0" smtClean="0"/>
              <a:t> </a:t>
            </a:r>
            <a:r>
              <a:rPr lang="pt-PT" b="1" dirty="0" err="1" smtClean="0"/>
              <a:t>choices</a:t>
            </a:r>
            <a:endParaRPr lang="pt-PT" b="1" dirty="0"/>
          </a:p>
        </p:txBody>
      </p:sp>
      <p:sp>
        <p:nvSpPr>
          <p:cNvPr id="6" name="Marcador de Posição de Conteúdo 5"/>
          <p:cNvSpPr>
            <a:spLocks noGrp="1"/>
          </p:cNvSpPr>
          <p:nvPr>
            <p:ph idx="1"/>
          </p:nvPr>
        </p:nvSpPr>
        <p:spPr/>
        <p:txBody>
          <a:bodyPr/>
          <a:lstStyle/>
          <a:p>
            <a:pPr marL="514350" lvl="0" indent="-514350">
              <a:buFont typeface="+mj-lt"/>
              <a:buAutoNum type="arabicPeriod"/>
            </a:pPr>
            <a:r>
              <a:rPr lang="en-US" dirty="0"/>
              <a:t>Which is the major economic activity in Portugal</a:t>
            </a:r>
            <a:r>
              <a:rPr lang="en-US" dirty="0" smtClean="0"/>
              <a:t>?</a:t>
            </a:r>
          </a:p>
          <a:p>
            <a:pPr marL="0" lvl="0" indent="0">
              <a:buNone/>
            </a:pPr>
            <a:endParaRPr lang="pt-PT" dirty="0"/>
          </a:p>
          <a:p>
            <a:pPr lvl="0"/>
            <a:r>
              <a:rPr lang="en-US" dirty="0"/>
              <a:t>Agriculture</a:t>
            </a:r>
            <a:endParaRPr lang="pt-PT" dirty="0"/>
          </a:p>
          <a:p>
            <a:pPr lvl="0"/>
            <a:r>
              <a:rPr lang="en-US" dirty="0"/>
              <a:t>Fishing</a:t>
            </a:r>
            <a:endParaRPr lang="pt-PT" dirty="0"/>
          </a:p>
          <a:p>
            <a:pPr lvl="0"/>
            <a:r>
              <a:rPr lang="en-US" dirty="0" smtClean="0"/>
              <a:t>Raising Cattle</a:t>
            </a:r>
            <a:endParaRPr lang="pt-PT" dirty="0"/>
          </a:p>
          <a:p>
            <a:endParaRPr lang="pt-PT" dirty="0"/>
          </a:p>
        </p:txBody>
      </p:sp>
    </p:spTree>
    <p:extLst>
      <p:ext uri="{BB962C8B-B14F-4D97-AF65-F5344CB8AC3E}">
        <p14:creationId xmlns:p14="http://schemas.microsoft.com/office/powerpoint/2010/main" val="1476289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marL="514350" lvl="0" indent="-514350">
              <a:buFont typeface="+mj-lt"/>
              <a:buAutoNum type="arabicPeriod" startAt="2"/>
            </a:pPr>
            <a:r>
              <a:rPr lang="pt-PT" dirty="0"/>
              <a:t>Spot </a:t>
            </a:r>
            <a:r>
              <a:rPr lang="pt-PT" dirty="0" err="1"/>
              <a:t>the</a:t>
            </a:r>
            <a:r>
              <a:rPr lang="pt-PT" dirty="0"/>
              <a:t> </a:t>
            </a:r>
            <a:r>
              <a:rPr lang="pt-PT" dirty="0" err="1"/>
              <a:t>wrong</a:t>
            </a:r>
            <a:r>
              <a:rPr lang="pt-PT" dirty="0"/>
              <a:t> </a:t>
            </a:r>
            <a:r>
              <a:rPr lang="pt-PT" dirty="0" err="1"/>
              <a:t>sentence</a:t>
            </a:r>
            <a:r>
              <a:rPr lang="pt-PT" dirty="0"/>
              <a:t> </a:t>
            </a:r>
            <a:endParaRPr lang="pt-PT" dirty="0" smtClean="0"/>
          </a:p>
          <a:p>
            <a:pPr marL="514350" lvl="0" indent="-514350">
              <a:buFont typeface="+mj-lt"/>
              <a:buAutoNum type="arabicPeriod" startAt="2"/>
            </a:pPr>
            <a:endParaRPr lang="pt-PT" dirty="0"/>
          </a:p>
          <a:p>
            <a:pPr lvl="0"/>
            <a:r>
              <a:rPr lang="pt-PT" dirty="0" err="1"/>
              <a:t>The</a:t>
            </a:r>
            <a:r>
              <a:rPr lang="pt-PT" dirty="0"/>
              <a:t> </a:t>
            </a:r>
            <a:r>
              <a:rPr lang="pt-PT" dirty="0" err="1"/>
              <a:t>economic</a:t>
            </a:r>
            <a:r>
              <a:rPr lang="pt-PT" dirty="0"/>
              <a:t> </a:t>
            </a:r>
            <a:r>
              <a:rPr lang="pt-PT" dirty="0" err="1"/>
              <a:t>importance</a:t>
            </a:r>
            <a:r>
              <a:rPr lang="pt-PT" dirty="0"/>
              <a:t> </a:t>
            </a:r>
            <a:r>
              <a:rPr lang="pt-PT" dirty="0" err="1"/>
              <a:t>of</a:t>
            </a:r>
            <a:r>
              <a:rPr lang="pt-PT" dirty="0"/>
              <a:t> </a:t>
            </a:r>
            <a:r>
              <a:rPr lang="pt-PT" dirty="0" err="1"/>
              <a:t>trees</a:t>
            </a:r>
            <a:r>
              <a:rPr lang="pt-PT" dirty="0"/>
              <a:t> </a:t>
            </a:r>
            <a:r>
              <a:rPr lang="pt-PT" dirty="0" err="1"/>
              <a:t>is</a:t>
            </a:r>
            <a:r>
              <a:rPr lang="pt-PT" dirty="0"/>
              <a:t> </a:t>
            </a:r>
            <a:r>
              <a:rPr lang="en-US" dirty="0"/>
              <a:t>wood commerce</a:t>
            </a:r>
            <a:endParaRPr lang="pt-PT" dirty="0"/>
          </a:p>
          <a:p>
            <a:pPr lvl="0"/>
            <a:r>
              <a:rPr lang="pt-PT" dirty="0" err="1"/>
              <a:t>The</a:t>
            </a:r>
            <a:r>
              <a:rPr lang="pt-PT" dirty="0"/>
              <a:t> </a:t>
            </a:r>
            <a:r>
              <a:rPr lang="pt-PT" dirty="0" err="1"/>
              <a:t>economic</a:t>
            </a:r>
            <a:r>
              <a:rPr lang="pt-PT" dirty="0"/>
              <a:t> </a:t>
            </a:r>
            <a:r>
              <a:rPr lang="pt-PT" dirty="0" err="1"/>
              <a:t>importance</a:t>
            </a:r>
            <a:r>
              <a:rPr lang="pt-PT" dirty="0"/>
              <a:t> </a:t>
            </a:r>
            <a:r>
              <a:rPr lang="pt-PT" dirty="0" err="1"/>
              <a:t>of</a:t>
            </a:r>
            <a:r>
              <a:rPr lang="pt-PT" dirty="0"/>
              <a:t> </a:t>
            </a:r>
            <a:r>
              <a:rPr lang="pt-PT" dirty="0" err="1"/>
              <a:t>trees</a:t>
            </a:r>
            <a:r>
              <a:rPr lang="pt-PT" dirty="0"/>
              <a:t> </a:t>
            </a:r>
            <a:r>
              <a:rPr lang="pt-PT" dirty="0" err="1"/>
              <a:t>is</a:t>
            </a:r>
            <a:r>
              <a:rPr lang="pt-PT" dirty="0"/>
              <a:t> </a:t>
            </a:r>
            <a:r>
              <a:rPr lang="pt-PT" dirty="0" err="1"/>
              <a:t>wine</a:t>
            </a:r>
            <a:r>
              <a:rPr lang="pt-PT" dirty="0"/>
              <a:t> </a:t>
            </a:r>
            <a:r>
              <a:rPr lang="pt-PT" dirty="0" err="1"/>
              <a:t>production</a:t>
            </a:r>
            <a:endParaRPr lang="pt-PT" dirty="0"/>
          </a:p>
          <a:p>
            <a:pPr lvl="0"/>
            <a:r>
              <a:rPr lang="pt-PT" dirty="0" err="1"/>
              <a:t>The</a:t>
            </a:r>
            <a:r>
              <a:rPr lang="pt-PT" dirty="0"/>
              <a:t> </a:t>
            </a:r>
            <a:r>
              <a:rPr lang="pt-PT" dirty="0" err="1"/>
              <a:t>economic</a:t>
            </a:r>
            <a:r>
              <a:rPr lang="pt-PT" dirty="0"/>
              <a:t> </a:t>
            </a:r>
            <a:r>
              <a:rPr lang="pt-PT" dirty="0" err="1"/>
              <a:t>importance</a:t>
            </a:r>
            <a:r>
              <a:rPr lang="pt-PT" dirty="0"/>
              <a:t> </a:t>
            </a:r>
            <a:r>
              <a:rPr lang="pt-PT" dirty="0" err="1"/>
              <a:t>of</a:t>
            </a:r>
            <a:r>
              <a:rPr lang="pt-PT" dirty="0"/>
              <a:t> </a:t>
            </a:r>
            <a:r>
              <a:rPr lang="pt-PT" dirty="0" err="1"/>
              <a:t>trees</a:t>
            </a:r>
            <a:r>
              <a:rPr lang="pt-PT" dirty="0"/>
              <a:t> </a:t>
            </a:r>
            <a:r>
              <a:rPr lang="pt-PT" dirty="0" err="1"/>
              <a:t>is</a:t>
            </a:r>
            <a:r>
              <a:rPr lang="pt-PT" dirty="0"/>
              <a:t> to </a:t>
            </a:r>
            <a:r>
              <a:rPr lang="pt-PT" dirty="0" err="1"/>
              <a:t>coal</a:t>
            </a:r>
            <a:r>
              <a:rPr lang="pt-PT" dirty="0"/>
              <a:t> </a:t>
            </a:r>
            <a:r>
              <a:rPr lang="pt-PT" dirty="0" err="1"/>
              <a:t>production</a:t>
            </a:r>
            <a:endParaRPr lang="pt-PT" dirty="0"/>
          </a:p>
          <a:p>
            <a:endParaRPr lang="pt-PT" dirty="0"/>
          </a:p>
        </p:txBody>
      </p:sp>
      <p:sp>
        <p:nvSpPr>
          <p:cNvPr id="4" name="Título 1"/>
          <p:cNvSpPr>
            <a:spLocks noGrp="1"/>
          </p:cNvSpPr>
          <p:nvPr>
            <p:ph type="title"/>
          </p:nvPr>
        </p:nvSpPr>
        <p:spPr/>
        <p:txBody>
          <a:bodyPr/>
          <a:lstStyle/>
          <a:p>
            <a:pPr algn="ctr"/>
            <a:r>
              <a:rPr lang="pt-PT" b="1" dirty="0" err="1" smtClean="0"/>
              <a:t>Multiple</a:t>
            </a:r>
            <a:r>
              <a:rPr lang="pt-PT" b="1" dirty="0" smtClean="0"/>
              <a:t> </a:t>
            </a:r>
            <a:r>
              <a:rPr lang="pt-PT" b="1" dirty="0" err="1" smtClean="0"/>
              <a:t>choices</a:t>
            </a:r>
            <a:endParaRPr lang="pt-PT" b="1" dirty="0"/>
          </a:p>
        </p:txBody>
      </p:sp>
    </p:spTree>
    <p:extLst>
      <p:ext uri="{BB962C8B-B14F-4D97-AF65-F5344CB8AC3E}">
        <p14:creationId xmlns:p14="http://schemas.microsoft.com/office/powerpoint/2010/main" val="2303245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marL="514350" lvl="0" indent="-514350">
              <a:buFont typeface="+mj-lt"/>
              <a:buAutoNum type="arabicPeriod" startAt="3"/>
            </a:pPr>
            <a:r>
              <a:rPr lang="en-US" dirty="0"/>
              <a:t>What contributes to the greenhouse effect</a:t>
            </a:r>
            <a:r>
              <a:rPr lang="en-US" dirty="0" smtClean="0"/>
              <a:t>?</a:t>
            </a:r>
          </a:p>
          <a:p>
            <a:pPr marL="0" lvl="0" indent="0">
              <a:buNone/>
            </a:pPr>
            <a:endParaRPr lang="pt-PT" dirty="0"/>
          </a:p>
          <a:p>
            <a:pPr lvl="0"/>
            <a:r>
              <a:rPr lang="en-US" dirty="0"/>
              <a:t>The increase CO2 in the villages</a:t>
            </a:r>
            <a:endParaRPr lang="pt-PT" dirty="0"/>
          </a:p>
          <a:p>
            <a:pPr lvl="0"/>
            <a:r>
              <a:rPr lang="en-US" dirty="0"/>
              <a:t>The use of aerosol</a:t>
            </a:r>
            <a:endParaRPr lang="pt-PT" dirty="0"/>
          </a:p>
          <a:p>
            <a:pPr lvl="0"/>
            <a:r>
              <a:rPr lang="en-US" dirty="0"/>
              <a:t>The rise of the global temperature</a:t>
            </a:r>
            <a:endParaRPr lang="pt-PT" dirty="0"/>
          </a:p>
          <a:p>
            <a:endParaRPr lang="pt-PT" dirty="0"/>
          </a:p>
        </p:txBody>
      </p:sp>
      <p:sp>
        <p:nvSpPr>
          <p:cNvPr id="4" name="Título 1"/>
          <p:cNvSpPr>
            <a:spLocks noGrp="1"/>
          </p:cNvSpPr>
          <p:nvPr>
            <p:ph type="title"/>
          </p:nvPr>
        </p:nvSpPr>
        <p:spPr/>
        <p:txBody>
          <a:bodyPr/>
          <a:lstStyle/>
          <a:p>
            <a:pPr algn="ctr"/>
            <a:r>
              <a:rPr lang="pt-PT" b="1" dirty="0" err="1" smtClean="0"/>
              <a:t>Multiple</a:t>
            </a:r>
            <a:r>
              <a:rPr lang="pt-PT" b="1" dirty="0" smtClean="0"/>
              <a:t> </a:t>
            </a:r>
            <a:r>
              <a:rPr lang="pt-PT" b="1" dirty="0" err="1" smtClean="0"/>
              <a:t>choices</a:t>
            </a:r>
            <a:endParaRPr lang="pt-PT" b="1" dirty="0"/>
          </a:p>
        </p:txBody>
      </p:sp>
    </p:spTree>
    <p:extLst>
      <p:ext uri="{BB962C8B-B14F-4D97-AF65-F5344CB8AC3E}">
        <p14:creationId xmlns:p14="http://schemas.microsoft.com/office/powerpoint/2010/main" val="2744756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marL="514350" lvl="0" indent="-514350">
              <a:buFont typeface="+mj-lt"/>
              <a:buAutoNum type="arabicPeriod" startAt="4"/>
            </a:pPr>
            <a:r>
              <a:rPr lang="en-US" dirty="0"/>
              <a:t>What measures can we take to improve the quality of life in cities</a:t>
            </a:r>
            <a:r>
              <a:rPr lang="en-US" dirty="0" smtClean="0"/>
              <a:t>?</a:t>
            </a:r>
          </a:p>
          <a:p>
            <a:pPr marL="0" lvl="0" indent="0">
              <a:buNone/>
            </a:pPr>
            <a:endParaRPr lang="pt-PT" dirty="0"/>
          </a:p>
          <a:p>
            <a:pPr lvl="0"/>
            <a:r>
              <a:rPr lang="en-US" dirty="0"/>
              <a:t>Create public places where natural life is preserved</a:t>
            </a:r>
            <a:endParaRPr lang="pt-PT" dirty="0"/>
          </a:p>
          <a:p>
            <a:pPr lvl="0"/>
            <a:r>
              <a:rPr lang="en-US" dirty="0"/>
              <a:t>Use pesticides</a:t>
            </a:r>
            <a:endParaRPr lang="pt-PT" dirty="0"/>
          </a:p>
          <a:p>
            <a:pPr lvl="0"/>
            <a:r>
              <a:rPr lang="en-US" dirty="0"/>
              <a:t>Preserve biodiversity in urban areas</a:t>
            </a:r>
            <a:endParaRPr lang="pt-PT" dirty="0"/>
          </a:p>
          <a:p>
            <a:endParaRPr lang="pt-PT" dirty="0"/>
          </a:p>
        </p:txBody>
      </p:sp>
      <p:sp>
        <p:nvSpPr>
          <p:cNvPr id="4" name="Título 1"/>
          <p:cNvSpPr>
            <a:spLocks noGrp="1"/>
          </p:cNvSpPr>
          <p:nvPr>
            <p:ph type="title"/>
          </p:nvPr>
        </p:nvSpPr>
        <p:spPr/>
        <p:txBody>
          <a:bodyPr/>
          <a:lstStyle/>
          <a:p>
            <a:pPr algn="ctr"/>
            <a:r>
              <a:rPr lang="pt-PT" b="1" dirty="0" err="1" smtClean="0"/>
              <a:t>Multiple</a:t>
            </a:r>
            <a:r>
              <a:rPr lang="pt-PT" b="1" dirty="0" smtClean="0"/>
              <a:t> </a:t>
            </a:r>
            <a:r>
              <a:rPr lang="pt-PT" b="1" dirty="0" err="1" smtClean="0"/>
              <a:t>choices</a:t>
            </a:r>
            <a:endParaRPr lang="pt-PT" b="1" dirty="0"/>
          </a:p>
        </p:txBody>
      </p:sp>
    </p:spTree>
    <p:extLst>
      <p:ext uri="{BB962C8B-B14F-4D97-AF65-F5344CB8AC3E}">
        <p14:creationId xmlns:p14="http://schemas.microsoft.com/office/powerpoint/2010/main" val="986756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marL="514350" lvl="0" indent="-514350">
              <a:buFont typeface="+mj-lt"/>
              <a:buAutoNum type="arabicPeriod" startAt="5"/>
            </a:pPr>
            <a:r>
              <a:rPr lang="en-US" dirty="0"/>
              <a:t>Identify an </a:t>
            </a:r>
            <a:r>
              <a:rPr lang="en-US"/>
              <a:t>endangered </a:t>
            </a:r>
            <a:r>
              <a:rPr lang="en-US" smtClean="0"/>
              <a:t>specie:</a:t>
            </a:r>
            <a:endParaRPr lang="en-US" dirty="0" smtClean="0"/>
          </a:p>
          <a:p>
            <a:pPr marL="0" lvl="0" indent="0">
              <a:buNone/>
            </a:pPr>
            <a:endParaRPr lang="pt-PT" dirty="0"/>
          </a:p>
          <a:p>
            <a:pPr lvl="0"/>
            <a:r>
              <a:rPr lang="en-US" dirty="0"/>
              <a:t>Iberian lynx</a:t>
            </a:r>
            <a:endParaRPr lang="pt-PT" dirty="0"/>
          </a:p>
          <a:p>
            <a:pPr lvl="0"/>
            <a:r>
              <a:rPr lang="en-US" dirty="0"/>
              <a:t>Glass frog</a:t>
            </a:r>
            <a:endParaRPr lang="pt-PT" dirty="0"/>
          </a:p>
          <a:p>
            <a:pPr lvl="0"/>
            <a:r>
              <a:rPr lang="en-US" dirty="0"/>
              <a:t>Brazilian spider</a:t>
            </a:r>
            <a:endParaRPr lang="pt-PT" dirty="0"/>
          </a:p>
          <a:p>
            <a:endParaRPr lang="pt-PT" dirty="0"/>
          </a:p>
        </p:txBody>
      </p:sp>
      <p:sp>
        <p:nvSpPr>
          <p:cNvPr id="4" name="Título 1"/>
          <p:cNvSpPr>
            <a:spLocks noGrp="1"/>
          </p:cNvSpPr>
          <p:nvPr>
            <p:ph type="title"/>
          </p:nvPr>
        </p:nvSpPr>
        <p:spPr/>
        <p:txBody>
          <a:bodyPr/>
          <a:lstStyle/>
          <a:p>
            <a:pPr algn="ctr"/>
            <a:r>
              <a:rPr lang="pt-PT" b="1" dirty="0" err="1" smtClean="0"/>
              <a:t>Multiple</a:t>
            </a:r>
            <a:r>
              <a:rPr lang="pt-PT" b="1" dirty="0" smtClean="0"/>
              <a:t> </a:t>
            </a:r>
            <a:r>
              <a:rPr lang="pt-PT" b="1" dirty="0" err="1" smtClean="0"/>
              <a:t>choices</a:t>
            </a:r>
            <a:endParaRPr lang="pt-PT" b="1" dirty="0"/>
          </a:p>
        </p:txBody>
      </p:sp>
    </p:spTree>
    <p:extLst>
      <p:ext uri="{BB962C8B-B14F-4D97-AF65-F5344CB8AC3E}">
        <p14:creationId xmlns:p14="http://schemas.microsoft.com/office/powerpoint/2010/main" val="937677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err="1" smtClean="0">
                <a:solidFill>
                  <a:schemeClr val="tx1"/>
                </a:solidFill>
              </a:rPr>
              <a:t>Ecosystems</a:t>
            </a:r>
            <a:endParaRPr lang="pt-PT" dirty="0">
              <a:solidFill>
                <a:schemeClr val="tx1"/>
              </a:solidFill>
            </a:endParaRPr>
          </a:p>
        </p:txBody>
      </p:sp>
      <p:sp>
        <p:nvSpPr>
          <p:cNvPr id="3" name="Subtítulo 2"/>
          <p:cNvSpPr>
            <a:spLocks noGrp="1"/>
          </p:cNvSpPr>
          <p:nvPr>
            <p:ph type="subTitle" idx="1"/>
          </p:nvPr>
        </p:nvSpPr>
        <p:spPr/>
        <p:txBody>
          <a:bodyPr>
            <a:normAutofit fontScale="77500" lnSpcReduction="20000"/>
          </a:bodyPr>
          <a:lstStyle/>
          <a:p>
            <a:r>
              <a:rPr lang="pt-PT" dirty="0" smtClean="0">
                <a:solidFill>
                  <a:schemeClr val="tx1"/>
                </a:solidFill>
              </a:rPr>
              <a:t>Portugal, </a:t>
            </a:r>
            <a:r>
              <a:rPr lang="pt-PT" dirty="0" err="1" smtClean="0">
                <a:solidFill>
                  <a:schemeClr val="tx1"/>
                </a:solidFill>
              </a:rPr>
              <a:t>Sweden</a:t>
            </a:r>
            <a:r>
              <a:rPr lang="pt-PT" dirty="0" smtClean="0">
                <a:solidFill>
                  <a:schemeClr val="tx1"/>
                </a:solidFill>
              </a:rPr>
              <a:t>, </a:t>
            </a:r>
            <a:r>
              <a:rPr lang="pt-PT" dirty="0" err="1" smtClean="0">
                <a:solidFill>
                  <a:schemeClr val="tx1"/>
                </a:solidFill>
              </a:rPr>
              <a:t>Turkey</a:t>
            </a:r>
            <a:r>
              <a:rPr lang="pt-PT" dirty="0" smtClean="0">
                <a:solidFill>
                  <a:schemeClr val="tx1"/>
                </a:solidFill>
              </a:rPr>
              <a:t>, </a:t>
            </a:r>
            <a:r>
              <a:rPr lang="pt-PT" dirty="0" err="1" smtClean="0">
                <a:solidFill>
                  <a:schemeClr val="tx1"/>
                </a:solidFill>
              </a:rPr>
              <a:t>Belgium</a:t>
            </a:r>
            <a:endParaRPr lang="pt-PT" dirty="0" smtClean="0">
              <a:solidFill>
                <a:schemeClr val="tx1"/>
              </a:solidFill>
            </a:endParaRPr>
          </a:p>
          <a:p>
            <a:r>
              <a:rPr lang="pt-PT" dirty="0" smtClean="0">
                <a:solidFill>
                  <a:schemeClr val="tx1"/>
                </a:solidFill>
              </a:rPr>
              <a:t>	</a:t>
            </a:r>
          </a:p>
          <a:p>
            <a:endParaRPr lang="pt-PT" dirty="0">
              <a:solidFill>
                <a:schemeClr val="tx1"/>
              </a:solidFill>
            </a:endParaRPr>
          </a:p>
          <a:p>
            <a:r>
              <a:rPr lang="pt-PT" dirty="0" smtClean="0">
                <a:solidFill>
                  <a:schemeClr val="tx1"/>
                </a:solidFill>
              </a:rPr>
              <a:t>	</a:t>
            </a:r>
            <a:endParaRPr lang="pt-PT" dirty="0">
              <a:solidFill>
                <a:schemeClr val="tx1"/>
              </a:solidFill>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7718" y="4201997"/>
            <a:ext cx="3755819" cy="2111605"/>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31" y="4201997"/>
            <a:ext cx="3522456" cy="2121951"/>
          </a:xfrm>
          <a:prstGeom prst="rect">
            <a:avLst/>
          </a:prstGeom>
        </p:spPr>
      </p:pic>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095" y="249426"/>
            <a:ext cx="3656392" cy="2286464"/>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8706" y="244528"/>
            <a:ext cx="3654831" cy="2456324"/>
          </a:xfrm>
          <a:prstGeom prst="rect">
            <a:avLst/>
          </a:prstGeom>
        </p:spPr>
      </p:pic>
    </p:spTree>
    <p:extLst>
      <p:ext uri="{BB962C8B-B14F-4D97-AF65-F5344CB8AC3E}">
        <p14:creationId xmlns:p14="http://schemas.microsoft.com/office/powerpoint/2010/main" val="4172766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Question</a:t>
            </a:r>
            <a:r>
              <a:rPr lang="pt-PT" dirty="0" smtClean="0"/>
              <a:t> 1</a:t>
            </a:r>
            <a:endParaRPr lang="pt-PT" dirty="0"/>
          </a:p>
        </p:txBody>
      </p:sp>
      <p:sp>
        <p:nvSpPr>
          <p:cNvPr id="3" name="Marcador de Posição de Conteúdo 2"/>
          <p:cNvSpPr>
            <a:spLocks noGrp="1"/>
          </p:cNvSpPr>
          <p:nvPr>
            <p:ph idx="1"/>
          </p:nvPr>
        </p:nvSpPr>
        <p:spPr/>
        <p:txBody>
          <a:bodyPr>
            <a:normAutofit fontScale="85000" lnSpcReduction="20000"/>
          </a:bodyPr>
          <a:lstStyle/>
          <a:p>
            <a:r>
              <a:rPr lang="pt-PT" dirty="0"/>
              <a:t>Portugal: </a:t>
            </a:r>
          </a:p>
          <a:p>
            <a:r>
              <a:rPr lang="pt-PT" dirty="0" err="1" smtClean="0"/>
              <a:t>Fishing</a:t>
            </a:r>
            <a:r>
              <a:rPr lang="pt-PT" dirty="0" smtClean="0"/>
              <a:t> </a:t>
            </a:r>
            <a:r>
              <a:rPr lang="pt-PT" dirty="0" err="1" smtClean="0"/>
              <a:t>is</a:t>
            </a:r>
            <a:r>
              <a:rPr lang="pt-PT" dirty="0" smtClean="0"/>
              <a:t> a major </a:t>
            </a:r>
            <a:r>
              <a:rPr lang="pt-PT" dirty="0" err="1" smtClean="0"/>
              <a:t>economic</a:t>
            </a:r>
            <a:r>
              <a:rPr lang="pt-PT" dirty="0" smtClean="0"/>
              <a:t> </a:t>
            </a:r>
            <a:r>
              <a:rPr lang="pt-PT" dirty="0" err="1" smtClean="0"/>
              <a:t>activity</a:t>
            </a:r>
            <a:r>
              <a:rPr lang="pt-PT" dirty="0" smtClean="0"/>
              <a:t> in Portugal. </a:t>
            </a:r>
            <a:r>
              <a:rPr lang="pt-PT" dirty="0" err="1" smtClean="0"/>
              <a:t>The</a:t>
            </a:r>
            <a:r>
              <a:rPr lang="pt-PT" dirty="0" smtClean="0"/>
              <a:t> country </a:t>
            </a:r>
            <a:r>
              <a:rPr lang="pt-PT" dirty="0" err="1" smtClean="0"/>
              <a:t>has</a:t>
            </a:r>
            <a:r>
              <a:rPr lang="pt-PT" dirty="0" smtClean="0"/>
              <a:t>  a </a:t>
            </a:r>
            <a:r>
              <a:rPr lang="pt-PT" dirty="0" err="1" smtClean="0"/>
              <a:t>long</a:t>
            </a:r>
            <a:r>
              <a:rPr lang="pt-PT" dirty="0" smtClean="0"/>
              <a:t> </a:t>
            </a:r>
            <a:r>
              <a:rPr lang="pt-PT" dirty="0" err="1" smtClean="0"/>
              <a:t>tradition</a:t>
            </a:r>
            <a:r>
              <a:rPr lang="pt-PT" dirty="0" smtClean="0"/>
              <a:t> in </a:t>
            </a:r>
            <a:r>
              <a:rPr lang="pt-PT" dirty="0" err="1" smtClean="0"/>
              <a:t>this</a:t>
            </a:r>
            <a:r>
              <a:rPr lang="pt-PT" dirty="0" smtClean="0"/>
              <a:t> sector, </a:t>
            </a:r>
            <a:r>
              <a:rPr lang="pt-PT" dirty="0" err="1" smtClean="0"/>
              <a:t>and</a:t>
            </a:r>
            <a:r>
              <a:rPr lang="pt-PT" dirty="0" smtClean="0"/>
              <a:t> </a:t>
            </a:r>
            <a:r>
              <a:rPr lang="pt-PT" dirty="0" err="1" smtClean="0"/>
              <a:t>is</a:t>
            </a:r>
            <a:r>
              <a:rPr lang="pt-PT" dirty="0" smtClean="0"/>
              <a:t> </a:t>
            </a:r>
            <a:r>
              <a:rPr lang="pt-PT" dirty="0" err="1" smtClean="0"/>
              <a:t>among</a:t>
            </a:r>
            <a:r>
              <a:rPr lang="pt-PT" dirty="0" smtClean="0"/>
              <a:t> </a:t>
            </a:r>
            <a:r>
              <a:rPr lang="pt-PT" dirty="0" err="1" smtClean="0"/>
              <a:t>the</a:t>
            </a:r>
            <a:r>
              <a:rPr lang="pt-PT" dirty="0" smtClean="0"/>
              <a:t> countries in </a:t>
            </a:r>
            <a:r>
              <a:rPr lang="pt-PT" dirty="0" err="1" smtClean="0"/>
              <a:t>the</a:t>
            </a:r>
            <a:r>
              <a:rPr lang="pt-PT" dirty="0" smtClean="0"/>
              <a:t> </a:t>
            </a:r>
            <a:r>
              <a:rPr lang="pt-PT" dirty="0" err="1" smtClean="0"/>
              <a:t>world</a:t>
            </a:r>
            <a:r>
              <a:rPr lang="pt-PT" dirty="0" smtClean="0"/>
              <a:t> </a:t>
            </a:r>
            <a:r>
              <a:rPr lang="pt-PT" dirty="0" err="1" smtClean="0"/>
              <a:t>with</a:t>
            </a:r>
            <a:r>
              <a:rPr lang="pt-PT" dirty="0" smtClean="0"/>
              <a:t> </a:t>
            </a:r>
            <a:r>
              <a:rPr lang="pt-PT" dirty="0" err="1" smtClean="0"/>
              <a:t>the</a:t>
            </a:r>
            <a:r>
              <a:rPr lang="pt-PT" dirty="0" smtClean="0"/>
              <a:t> </a:t>
            </a:r>
            <a:r>
              <a:rPr lang="pt-PT" dirty="0" err="1" smtClean="0"/>
              <a:t>highest</a:t>
            </a:r>
            <a:r>
              <a:rPr lang="pt-PT" dirty="0" smtClean="0"/>
              <a:t> </a:t>
            </a:r>
            <a:r>
              <a:rPr lang="pt-PT" dirty="0" err="1" smtClean="0"/>
              <a:t>fish</a:t>
            </a:r>
            <a:r>
              <a:rPr lang="pt-PT" dirty="0" smtClean="0"/>
              <a:t> </a:t>
            </a:r>
            <a:r>
              <a:rPr lang="pt-PT" dirty="0" err="1" smtClean="0"/>
              <a:t>consumption</a:t>
            </a:r>
            <a:r>
              <a:rPr lang="pt-PT" dirty="0" smtClean="0"/>
              <a:t> per capita.</a:t>
            </a:r>
            <a:endParaRPr lang="pt-PT" dirty="0"/>
          </a:p>
          <a:p>
            <a:r>
              <a:rPr lang="pt-PT" dirty="0" err="1"/>
              <a:t>One</a:t>
            </a:r>
            <a:r>
              <a:rPr lang="pt-PT" dirty="0"/>
              <a:t> </a:t>
            </a:r>
            <a:r>
              <a:rPr lang="pt-PT" dirty="0" err="1"/>
              <a:t>of</a:t>
            </a:r>
            <a:r>
              <a:rPr lang="pt-PT" dirty="0"/>
              <a:t> </a:t>
            </a:r>
            <a:r>
              <a:rPr lang="pt-PT" dirty="0" err="1"/>
              <a:t>the</a:t>
            </a:r>
            <a:r>
              <a:rPr lang="pt-PT" dirty="0"/>
              <a:t> </a:t>
            </a:r>
            <a:r>
              <a:rPr lang="pt-PT" dirty="0" err="1"/>
              <a:t>main</a:t>
            </a:r>
            <a:r>
              <a:rPr lang="pt-PT" dirty="0"/>
              <a:t> </a:t>
            </a:r>
            <a:r>
              <a:rPr lang="pt-PT" dirty="0" err="1"/>
              <a:t>aquaculture</a:t>
            </a:r>
            <a:r>
              <a:rPr lang="pt-PT" dirty="0"/>
              <a:t> </a:t>
            </a:r>
            <a:r>
              <a:rPr lang="pt-PT" dirty="0" err="1"/>
              <a:t>projects</a:t>
            </a:r>
            <a:r>
              <a:rPr lang="pt-PT" dirty="0"/>
              <a:t> </a:t>
            </a:r>
            <a:r>
              <a:rPr lang="pt-PT" dirty="0" err="1"/>
              <a:t>of</a:t>
            </a:r>
            <a:r>
              <a:rPr lang="pt-PT" dirty="0"/>
              <a:t> Portugal </a:t>
            </a:r>
            <a:r>
              <a:rPr lang="pt-PT" dirty="0" err="1"/>
              <a:t>is</a:t>
            </a:r>
            <a:r>
              <a:rPr lang="pt-PT" dirty="0"/>
              <a:t> </a:t>
            </a:r>
            <a:r>
              <a:rPr lang="pt-PT" dirty="0" err="1"/>
              <a:t>the</a:t>
            </a:r>
            <a:r>
              <a:rPr lang="pt-PT" dirty="0"/>
              <a:t> </a:t>
            </a:r>
            <a:r>
              <a:rPr lang="pt-PT" dirty="0" err="1"/>
              <a:t>Pescanova`s</a:t>
            </a:r>
            <a:r>
              <a:rPr lang="pt-PT" dirty="0"/>
              <a:t> </a:t>
            </a:r>
            <a:r>
              <a:rPr lang="pt-PT" dirty="0" err="1"/>
              <a:t>production</a:t>
            </a:r>
            <a:r>
              <a:rPr lang="pt-PT" dirty="0"/>
              <a:t> centre. </a:t>
            </a:r>
            <a:r>
              <a:rPr lang="pt-PT" dirty="0" err="1"/>
              <a:t>The</a:t>
            </a:r>
            <a:r>
              <a:rPr lang="pt-PT" dirty="0"/>
              <a:t> </a:t>
            </a:r>
            <a:r>
              <a:rPr lang="pt-PT" dirty="0" err="1"/>
              <a:t>southern</a:t>
            </a:r>
            <a:r>
              <a:rPr lang="pt-PT" dirty="0"/>
              <a:t> portuguese </a:t>
            </a:r>
            <a:r>
              <a:rPr lang="pt-PT" dirty="0" err="1"/>
              <a:t>region</a:t>
            </a:r>
            <a:r>
              <a:rPr lang="pt-PT" dirty="0"/>
              <a:t> </a:t>
            </a:r>
            <a:r>
              <a:rPr lang="pt-PT" dirty="0" err="1"/>
              <a:t>of</a:t>
            </a:r>
            <a:r>
              <a:rPr lang="pt-PT" dirty="0"/>
              <a:t> </a:t>
            </a:r>
            <a:r>
              <a:rPr lang="pt-PT" dirty="0" err="1"/>
              <a:t>the</a:t>
            </a:r>
            <a:r>
              <a:rPr lang="pt-PT" dirty="0"/>
              <a:t> Algarve </a:t>
            </a:r>
            <a:r>
              <a:rPr lang="pt-PT" dirty="0" err="1"/>
              <a:t>is</a:t>
            </a:r>
            <a:r>
              <a:rPr lang="pt-PT" dirty="0"/>
              <a:t> </a:t>
            </a:r>
            <a:r>
              <a:rPr lang="pt-PT" dirty="0" err="1"/>
              <a:t>also</a:t>
            </a:r>
            <a:r>
              <a:rPr lang="pt-PT" dirty="0"/>
              <a:t> a major </a:t>
            </a:r>
            <a:r>
              <a:rPr lang="pt-PT" dirty="0" err="1"/>
              <a:t>aquaculture</a:t>
            </a:r>
            <a:r>
              <a:rPr lang="pt-PT" dirty="0"/>
              <a:t> centre.</a:t>
            </a:r>
          </a:p>
          <a:p>
            <a:r>
              <a:rPr lang="pt-PT" dirty="0"/>
              <a:t>-</a:t>
            </a:r>
            <a:r>
              <a:rPr lang="pt-PT" dirty="0" err="1"/>
              <a:t>Sardine</a:t>
            </a:r>
            <a:r>
              <a:rPr lang="pt-PT" dirty="0"/>
              <a:t>, </a:t>
            </a:r>
            <a:r>
              <a:rPr lang="pt-PT" dirty="0" err="1"/>
              <a:t>chub</a:t>
            </a:r>
            <a:r>
              <a:rPr lang="pt-PT" dirty="0"/>
              <a:t> </a:t>
            </a:r>
            <a:r>
              <a:rPr lang="pt-PT" dirty="0" err="1"/>
              <a:t>mackerel</a:t>
            </a:r>
            <a:r>
              <a:rPr lang="pt-PT" dirty="0"/>
              <a:t>, </a:t>
            </a:r>
            <a:r>
              <a:rPr lang="pt-PT" dirty="0" err="1"/>
              <a:t>pacific</a:t>
            </a:r>
            <a:r>
              <a:rPr lang="pt-PT" dirty="0"/>
              <a:t> </a:t>
            </a:r>
            <a:r>
              <a:rPr lang="pt-PT" dirty="0" err="1"/>
              <a:t>mackerel</a:t>
            </a:r>
            <a:r>
              <a:rPr lang="pt-PT" dirty="0"/>
              <a:t>, </a:t>
            </a:r>
            <a:r>
              <a:rPr lang="pt-PT" dirty="0" err="1"/>
              <a:t>horse</a:t>
            </a:r>
            <a:r>
              <a:rPr lang="pt-PT" dirty="0"/>
              <a:t> </a:t>
            </a:r>
            <a:r>
              <a:rPr lang="pt-PT" dirty="0" err="1"/>
              <a:t>mackerel</a:t>
            </a:r>
            <a:r>
              <a:rPr lang="pt-PT" dirty="0"/>
              <a:t>...</a:t>
            </a:r>
          </a:p>
          <a:p>
            <a:r>
              <a:rPr lang="pt-PT" dirty="0" err="1"/>
              <a:t>Sweden</a:t>
            </a:r>
            <a:r>
              <a:rPr lang="pt-PT" dirty="0"/>
              <a:t>:</a:t>
            </a:r>
          </a:p>
          <a:p>
            <a:r>
              <a:rPr lang="pt-PT" dirty="0"/>
              <a:t>-</a:t>
            </a:r>
            <a:r>
              <a:rPr lang="pt-PT" dirty="0" err="1"/>
              <a:t>Eel</a:t>
            </a:r>
            <a:r>
              <a:rPr lang="pt-PT" dirty="0"/>
              <a:t>- </a:t>
            </a:r>
            <a:r>
              <a:rPr lang="pt-PT" dirty="0" err="1"/>
              <a:t>the</a:t>
            </a:r>
            <a:r>
              <a:rPr lang="pt-PT" dirty="0"/>
              <a:t> </a:t>
            </a:r>
            <a:r>
              <a:rPr lang="pt-PT" dirty="0" err="1"/>
              <a:t>eel</a:t>
            </a:r>
            <a:r>
              <a:rPr lang="pt-PT" dirty="0"/>
              <a:t> </a:t>
            </a:r>
            <a:r>
              <a:rPr lang="pt-PT" dirty="0" err="1"/>
              <a:t>is</a:t>
            </a:r>
            <a:r>
              <a:rPr lang="pt-PT" dirty="0"/>
              <a:t> </a:t>
            </a:r>
            <a:r>
              <a:rPr lang="pt-PT" dirty="0" err="1" smtClean="0"/>
              <a:t>classified</a:t>
            </a:r>
            <a:r>
              <a:rPr lang="pt-PT" dirty="0" smtClean="0"/>
              <a:t> </a:t>
            </a:r>
            <a:r>
              <a:rPr lang="pt-PT" dirty="0"/>
              <a:t>as </a:t>
            </a:r>
            <a:r>
              <a:rPr lang="pt-PT" dirty="0" err="1"/>
              <a:t>acute</a:t>
            </a:r>
            <a:r>
              <a:rPr lang="pt-PT" dirty="0"/>
              <a:t> </a:t>
            </a:r>
            <a:r>
              <a:rPr lang="pt-PT" dirty="0" err="1"/>
              <a:t>threatened</a:t>
            </a:r>
            <a:r>
              <a:rPr lang="pt-PT" dirty="0"/>
              <a:t> to </a:t>
            </a:r>
            <a:r>
              <a:rPr lang="pt-PT" dirty="0" err="1"/>
              <a:t>extinction</a:t>
            </a:r>
            <a:r>
              <a:rPr lang="pt-PT" dirty="0"/>
              <a:t>, </a:t>
            </a:r>
            <a:r>
              <a:rPr lang="pt-PT" dirty="0" err="1"/>
              <a:t>despite</a:t>
            </a:r>
            <a:r>
              <a:rPr lang="pt-PT" dirty="0"/>
              <a:t> </a:t>
            </a:r>
            <a:r>
              <a:rPr lang="pt-PT" dirty="0" err="1"/>
              <a:t>this</a:t>
            </a:r>
            <a:r>
              <a:rPr lang="pt-PT" dirty="0"/>
              <a:t> </a:t>
            </a:r>
            <a:r>
              <a:rPr lang="pt-PT" dirty="0" err="1"/>
              <a:t>the</a:t>
            </a:r>
            <a:r>
              <a:rPr lang="pt-PT" dirty="0"/>
              <a:t> </a:t>
            </a:r>
            <a:r>
              <a:rPr lang="pt-PT" dirty="0" err="1"/>
              <a:t>eel</a:t>
            </a:r>
            <a:r>
              <a:rPr lang="pt-PT" dirty="0"/>
              <a:t> can </a:t>
            </a:r>
            <a:r>
              <a:rPr lang="pt-PT" dirty="0" err="1"/>
              <a:t>be</a:t>
            </a:r>
            <a:r>
              <a:rPr lang="pt-PT" dirty="0"/>
              <a:t> </a:t>
            </a:r>
            <a:r>
              <a:rPr lang="pt-PT" dirty="0" err="1"/>
              <a:t>found</a:t>
            </a:r>
            <a:r>
              <a:rPr lang="pt-PT" dirty="0"/>
              <a:t> in </a:t>
            </a:r>
            <a:r>
              <a:rPr lang="pt-PT" dirty="0" err="1"/>
              <a:t>the</a:t>
            </a:r>
            <a:r>
              <a:rPr lang="pt-PT" dirty="0"/>
              <a:t> </a:t>
            </a:r>
            <a:r>
              <a:rPr lang="pt-PT" dirty="0" err="1" smtClean="0"/>
              <a:t>waters</a:t>
            </a:r>
            <a:r>
              <a:rPr lang="pt-PT" dirty="0" smtClean="0"/>
              <a:t> </a:t>
            </a:r>
            <a:r>
              <a:rPr lang="pt-PT" dirty="0" err="1"/>
              <a:t>of</a:t>
            </a:r>
            <a:r>
              <a:rPr lang="pt-PT" dirty="0"/>
              <a:t> </a:t>
            </a:r>
            <a:r>
              <a:rPr lang="pt-PT" dirty="0" err="1"/>
              <a:t>Gothenburg</a:t>
            </a:r>
            <a:r>
              <a:rPr lang="pt-PT" dirty="0"/>
              <a:t>. </a:t>
            </a:r>
          </a:p>
          <a:p>
            <a:r>
              <a:rPr lang="pt-PT" dirty="0"/>
              <a:t>-</a:t>
            </a:r>
            <a:r>
              <a:rPr lang="pt-PT" dirty="0" err="1"/>
              <a:t>Shore</a:t>
            </a:r>
            <a:r>
              <a:rPr lang="pt-PT" dirty="0"/>
              <a:t> </a:t>
            </a:r>
            <a:r>
              <a:rPr lang="pt-PT" dirty="0" err="1"/>
              <a:t>crab</a:t>
            </a:r>
            <a:r>
              <a:rPr lang="pt-PT" dirty="0"/>
              <a:t>-  </a:t>
            </a:r>
            <a:r>
              <a:rPr lang="pt-PT" dirty="0" err="1"/>
              <a:t>this</a:t>
            </a:r>
            <a:r>
              <a:rPr lang="pt-PT" dirty="0"/>
              <a:t> </a:t>
            </a:r>
            <a:r>
              <a:rPr lang="pt-PT" dirty="0" err="1"/>
              <a:t>crab</a:t>
            </a:r>
            <a:r>
              <a:rPr lang="pt-PT" dirty="0"/>
              <a:t> </a:t>
            </a:r>
            <a:r>
              <a:rPr lang="pt-PT" dirty="0" err="1" smtClean="0"/>
              <a:t>feeds</a:t>
            </a:r>
            <a:r>
              <a:rPr lang="pt-PT" dirty="0" smtClean="0"/>
              <a:t> </a:t>
            </a:r>
            <a:r>
              <a:rPr lang="pt-PT" dirty="0" err="1"/>
              <a:t>on</a:t>
            </a:r>
            <a:r>
              <a:rPr lang="pt-PT" dirty="0"/>
              <a:t> a </a:t>
            </a:r>
            <a:r>
              <a:rPr lang="pt-PT" dirty="0" err="1" smtClean="0"/>
              <a:t>variety</a:t>
            </a:r>
            <a:r>
              <a:rPr lang="pt-PT" dirty="0" smtClean="0"/>
              <a:t> </a:t>
            </a:r>
            <a:r>
              <a:rPr lang="pt-PT" dirty="0" err="1"/>
              <a:t>of</a:t>
            </a:r>
            <a:r>
              <a:rPr lang="pt-PT" dirty="0"/>
              <a:t> </a:t>
            </a:r>
            <a:r>
              <a:rPr lang="pt-PT" dirty="0" err="1"/>
              <a:t>molluscs</a:t>
            </a:r>
            <a:r>
              <a:rPr lang="pt-PT" dirty="0"/>
              <a:t>, </a:t>
            </a:r>
            <a:r>
              <a:rPr lang="pt-PT" dirty="0" err="1"/>
              <a:t>worms</a:t>
            </a:r>
            <a:r>
              <a:rPr lang="pt-PT" dirty="0"/>
              <a:t> </a:t>
            </a:r>
            <a:r>
              <a:rPr lang="pt-PT" dirty="0" err="1"/>
              <a:t>and</a:t>
            </a:r>
            <a:r>
              <a:rPr lang="pt-PT" dirty="0"/>
              <a:t> </a:t>
            </a:r>
            <a:r>
              <a:rPr lang="pt-PT" dirty="0" err="1"/>
              <a:t>small</a:t>
            </a:r>
            <a:r>
              <a:rPr lang="pt-PT" dirty="0"/>
              <a:t> </a:t>
            </a:r>
            <a:r>
              <a:rPr lang="pt-PT" dirty="0" err="1"/>
              <a:t>crusteaceans</a:t>
            </a:r>
            <a:r>
              <a:rPr lang="pt-PT" dirty="0"/>
              <a:t>, </a:t>
            </a:r>
            <a:r>
              <a:rPr lang="pt-PT" dirty="0" err="1"/>
              <a:t>potentially</a:t>
            </a:r>
            <a:r>
              <a:rPr lang="pt-PT" dirty="0"/>
              <a:t> </a:t>
            </a:r>
            <a:r>
              <a:rPr lang="pt-PT" dirty="0" err="1"/>
              <a:t>impacting</a:t>
            </a:r>
            <a:r>
              <a:rPr lang="pt-PT" dirty="0"/>
              <a:t> a </a:t>
            </a:r>
            <a:r>
              <a:rPr lang="pt-PT" dirty="0" err="1"/>
              <a:t>number</a:t>
            </a:r>
            <a:r>
              <a:rPr lang="pt-PT" dirty="0"/>
              <a:t> </a:t>
            </a:r>
            <a:r>
              <a:rPr lang="pt-PT" dirty="0" err="1"/>
              <a:t>of</a:t>
            </a:r>
            <a:r>
              <a:rPr lang="pt-PT" dirty="0"/>
              <a:t> </a:t>
            </a:r>
            <a:r>
              <a:rPr lang="pt-PT" dirty="0" err="1"/>
              <a:t>fisheries</a:t>
            </a:r>
            <a:r>
              <a:rPr lang="pt-PT" dirty="0"/>
              <a:t>.</a:t>
            </a:r>
          </a:p>
          <a:p>
            <a:pPr marL="0" indent="0">
              <a:buNone/>
            </a:pPr>
            <a:endParaRPr lang="pt-PT" dirty="0"/>
          </a:p>
        </p:txBody>
      </p:sp>
    </p:spTree>
    <p:extLst>
      <p:ext uri="{BB962C8B-B14F-4D97-AF65-F5344CB8AC3E}">
        <p14:creationId xmlns:p14="http://schemas.microsoft.com/office/powerpoint/2010/main" val="3647606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Question</a:t>
            </a:r>
            <a:r>
              <a:rPr lang="pt-PT" dirty="0" smtClean="0"/>
              <a:t> 2</a:t>
            </a:r>
            <a:endParaRPr lang="pt-PT" dirty="0"/>
          </a:p>
        </p:txBody>
      </p:sp>
      <p:sp>
        <p:nvSpPr>
          <p:cNvPr id="3" name="Marcador de Posição de Conteúdo 2"/>
          <p:cNvSpPr>
            <a:spLocks noGrp="1"/>
          </p:cNvSpPr>
          <p:nvPr>
            <p:ph idx="1"/>
          </p:nvPr>
        </p:nvSpPr>
        <p:spPr/>
        <p:txBody>
          <a:bodyPr>
            <a:normAutofit fontScale="85000" lnSpcReduction="20000"/>
          </a:bodyPr>
          <a:lstStyle/>
          <a:p>
            <a:r>
              <a:rPr lang="pt-PT" dirty="0" err="1"/>
              <a:t>Sweden</a:t>
            </a:r>
            <a:r>
              <a:rPr lang="pt-PT" dirty="0"/>
              <a:t>:</a:t>
            </a:r>
          </a:p>
          <a:p>
            <a:r>
              <a:rPr lang="pt-PT" dirty="0"/>
              <a:t>-</a:t>
            </a:r>
            <a:r>
              <a:rPr lang="pt-PT" dirty="0" err="1"/>
              <a:t>Harring</a:t>
            </a:r>
            <a:r>
              <a:rPr lang="pt-PT" dirty="0"/>
              <a:t>, </a:t>
            </a:r>
            <a:r>
              <a:rPr lang="pt-PT" dirty="0" err="1"/>
              <a:t>salmon</a:t>
            </a:r>
            <a:r>
              <a:rPr lang="pt-PT" dirty="0"/>
              <a:t>, </a:t>
            </a:r>
            <a:r>
              <a:rPr lang="pt-PT" dirty="0" err="1"/>
              <a:t>cod</a:t>
            </a:r>
            <a:r>
              <a:rPr lang="pt-PT" dirty="0"/>
              <a:t> </a:t>
            </a:r>
            <a:r>
              <a:rPr lang="pt-PT" dirty="0" err="1"/>
              <a:t>and</a:t>
            </a:r>
            <a:r>
              <a:rPr lang="pt-PT" dirty="0"/>
              <a:t> </a:t>
            </a:r>
            <a:r>
              <a:rPr lang="pt-PT" dirty="0" err="1"/>
              <a:t>mackerel</a:t>
            </a:r>
            <a:r>
              <a:rPr lang="pt-PT" dirty="0"/>
              <a:t>.</a:t>
            </a:r>
          </a:p>
          <a:p>
            <a:r>
              <a:rPr lang="pt-PT" dirty="0"/>
              <a:t>Portugal:</a:t>
            </a:r>
          </a:p>
          <a:p>
            <a:r>
              <a:rPr lang="pt-PT" dirty="0"/>
              <a:t>In Portugal, </a:t>
            </a:r>
            <a:r>
              <a:rPr lang="pt-PT" dirty="0" err="1"/>
              <a:t>fishing</a:t>
            </a:r>
            <a:r>
              <a:rPr lang="pt-PT" dirty="0"/>
              <a:t>, </a:t>
            </a:r>
            <a:r>
              <a:rPr lang="pt-PT" dirty="0" err="1"/>
              <a:t>is</a:t>
            </a:r>
            <a:r>
              <a:rPr lang="pt-PT" dirty="0"/>
              <a:t> </a:t>
            </a:r>
            <a:r>
              <a:rPr lang="pt-PT" dirty="0" err="1"/>
              <a:t>an</a:t>
            </a:r>
            <a:r>
              <a:rPr lang="pt-PT" dirty="0"/>
              <a:t> </a:t>
            </a:r>
            <a:r>
              <a:rPr lang="pt-PT" dirty="0" err="1" smtClean="0"/>
              <a:t>economic</a:t>
            </a:r>
            <a:r>
              <a:rPr lang="pt-PT" dirty="0" smtClean="0"/>
              <a:t> </a:t>
            </a:r>
            <a:r>
              <a:rPr lang="pt-PT" dirty="0" err="1"/>
              <a:t>activity</a:t>
            </a:r>
            <a:r>
              <a:rPr lang="pt-PT" dirty="0"/>
              <a:t> </a:t>
            </a:r>
            <a:r>
              <a:rPr lang="pt-PT" dirty="0" err="1"/>
              <a:t>that</a:t>
            </a:r>
            <a:r>
              <a:rPr lang="pt-PT" dirty="0"/>
              <a:t> </a:t>
            </a:r>
            <a:r>
              <a:rPr lang="pt-PT" dirty="0" err="1"/>
              <a:t>is</a:t>
            </a:r>
            <a:r>
              <a:rPr lang="pt-PT" dirty="0"/>
              <a:t> </a:t>
            </a:r>
            <a:r>
              <a:rPr lang="pt-PT" dirty="0" err="1" smtClean="0"/>
              <a:t>responsible</a:t>
            </a:r>
            <a:r>
              <a:rPr lang="pt-PT" dirty="0" smtClean="0"/>
              <a:t> for </a:t>
            </a:r>
            <a:r>
              <a:rPr lang="pt-PT" dirty="0" err="1" smtClean="0"/>
              <a:t>fishing</a:t>
            </a:r>
            <a:r>
              <a:rPr lang="pt-PT" dirty="0" smtClean="0"/>
              <a:t> 170053 tones </a:t>
            </a:r>
            <a:r>
              <a:rPr lang="pt-PT" dirty="0"/>
              <a:t>in 2007.</a:t>
            </a:r>
          </a:p>
          <a:p>
            <a:r>
              <a:rPr lang="pt-PT" dirty="0" err="1"/>
              <a:t>The</a:t>
            </a:r>
            <a:r>
              <a:rPr lang="pt-PT" dirty="0"/>
              <a:t> share </a:t>
            </a:r>
            <a:r>
              <a:rPr lang="pt-PT" dirty="0" err="1"/>
              <a:t>of</a:t>
            </a:r>
            <a:r>
              <a:rPr lang="pt-PT" dirty="0"/>
              <a:t> </a:t>
            </a:r>
            <a:r>
              <a:rPr lang="pt-PT" dirty="0" err="1"/>
              <a:t>fishing</a:t>
            </a:r>
            <a:r>
              <a:rPr lang="pt-PT" dirty="0"/>
              <a:t> </a:t>
            </a:r>
            <a:r>
              <a:rPr lang="pt-PT" dirty="0" err="1"/>
              <a:t>and</a:t>
            </a:r>
            <a:r>
              <a:rPr lang="pt-PT" dirty="0"/>
              <a:t> </a:t>
            </a:r>
            <a:r>
              <a:rPr lang="pt-PT" dirty="0" err="1"/>
              <a:t>agriculture</a:t>
            </a:r>
            <a:r>
              <a:rPr lang="pt-PT" dirty="0"/>
              <a:t> in </a:t>
            </a:r>
            <a:r>
              <a:rPr lang="pt-PT" dirty="0" err="1"/>
              <a:t>national</a:t>
            </a:r>
            <a:r>
              <a:rPr lang="pt-PT" dirty="0"/>
              <a:t> </a:t>
            </a:r>
            <a:r>
              <a:rPr lang="pt-PT" dirty="0" err="1"/>
              <a:t>wealth</a:t>
            </a:r>
            <a:r>
              <a:rPr lang="pt-PT" dirty="0"/>
              <a:t> </a:t>
            </a:r>
            <a:r>
              <a:rPr lang="pt-PT" dirty="0" err="1"/>
              <a:t>has</a:t>
            </a:r>
            <a:r>
              <a:rPr lang="pt-PT" dirty="0"/>
              <a:t> </a:t>
            </a:r>
            <a:r>
              <a:rPr lang="pt-PT" dirty="0" err="1"/>
              <a:t>decreased</a:t>
            </a:r>
            <a:r>
              <a:rPr lang="pt-PT" dirty="0"/>
              <a:t> in a </a:t>
            </a:r>
            <a:r>
              <a:rPr lang="pt-PT" dirty="0" err="1"/>
              <a:t>few</a:t>
            </a:r>
            <a:r>
              <a:rPr lang="pt-PT" dirty="0"/>
              <a:t> </a:t>
            </a:r>
            <a:r>
              <a:rPr lang="pt-PT" dirty="0" err="1"/>
              <a:t>decades</a:t>
            </a:r>
            <a:r>
              <a:rPr lang="pt-PT" dirty="0"/>
              <a:t>. </a:t>
            </a:r>
            <a:r>
              <a:rPr lang="pt-PT" dirty="0" err="1"/>
              <a:t>These</a:t>
            </a:r>
            <a:r>
              <a:rPr lang="pt-PT" dirty="0"/>
              <a:t> </a:t>
            </a:r>
            <a:r>
              <a:rPr lang="pt-PT" dirty="0" err="1"/>
              <a:t>two</a:t>
            </a:r>
            <a:r>
              <a:rPr lang="pt-PT" dirty="0"/>
              <a:t> </a:t>
            </a:r>
            <a:r>
              <a:rPr lang="pt-PT" dirty="0" err="1"/>
              <a:t>sectors</a:t>
            </a:r>
            <a:r>
              <a:rPr lang="pt-PT" dirty="0"/>
              <a:t> </a:t>
            </a:r>
            <a:r>
              <a:rPr lang="pt-PT" dirty="0" err="1"/>
              <a:t>still</a:t>
            </a:r>
            <a:r>
              <a:rPr lang="pt-PT" dirty="0"/>
              <a:t> </a:t>
            </a:r>
            <a:r>
              <a:rPr lang="pt-PT" dirty="0" err="1"/>
              <a:t>employ</a:t>
            </a:r>
            <a:r>
              <a:rPr lang="pt-PT" dirty="0"/>
              <a:t> 13% </a:t>
            </a:r>
            <a:r>
              <a:rPr lang="pt-PT" dirty="0" err="1"/>
              <a:t>of</a:t>
            </a:r>
            <a:r>
              <a:rPr lang="pt-PT" dirty="0"/>
              <a:t> </a:t>
            </a:r>
            <a:r>
              <a:rPr lang="pt-PT" dirty="0" err="1"/>
              <a:t>the</a:t>
            </a:r>
            <a:r>
              <a:rPr lang="pt-PT" dirty="0"/>
              <a:t> </a:t>
            </a:r>
            <a:r>
              <a:rPr lang="pt-PT" dirty="0" err="1"/>
              <a:t>working</a:t>
            </a:r>
            <a:r>
              <a:rPr lang="pt-PT" dirty="0"/>
              <a:t> </a:t>
            </a:r>
            <a:r>
              <a:rPr lang="pt-PT" dirty="0" err="1"/>
              <a:t>population</a:t>
            </a:r>
            <a:r>
              <a:rPr lang="pt-PT" dirty="0"/>
              <a:t> </a:t>
            </a:r>
            <a:r>
              <a:rPr lang="pt-PT" dirty="0" err="1"/>
              <a:t>but</a:t>
            </a:r>
            <a:r>
              <a:rPr lang="pt-PT" dirty="0"/>
              <a:t> </a:t>
            </a:r>
            <a:r>
              <a:rPr lang="pt-PT" dirty="0" err="1"/>
              <a:t>generate</a:t>
            </a:r>
            <a:r>
              <a:rPr lang="pt-PT" dirty="0"/>
              <a:t> </a:t>
            </a:r>
            <a:r>
              <a:rPr lang="pt-PT" dirty="0" err="1"/>
              <a:t>only</a:t>
            </a:r>
            <a:r>
              <a:rPr lang="pt-PT" dirty="0"/>
              <a:t> 4% </a:t>
            </a:r>
            <a:r>
              <a:rPr lang="pt-PT" dirty="0" err="1"/>
              <a:t>of</a:t>
            </a:r>
            <a:r>
              <a:rPr lang="pt-PT" dirty="0"/>
              <a:t> GDP.</a:t>
            </a:r>
          </a:p>
          <a:p>
            <a:r>
              <a:rPr lang="pt-PT" dirty="0" err="1"/>
              <a:t>The</a:t>
            </a:r>
            <a:r>
              <a:rPr lang="pt-PT" dirty="0"/>
              <a:t> </a:t>
            </a:r>
            <a:r>
              <a:rPr lang="pt-PT" dirty="0" err="1"/>
              <a:t>ocean</a:t>
            </a:r>
            <a:r>
              <a:rPr lang="pt-PT" dirty="0"/>
              <a:t> </a:t>
            </a:r>
            <a:r>
              <a:rPr lang="pt-PT" dirty="0" err="1"/>
              <a:t>has</a:t>
            </a:r>
            <a:r>
              <a:rPr lang="pt-PT" dirty="0"/>
              <a:t> some </a:t>
            </a:r>
            <a:r>
              <a:rPr lang="pt-PT" dirty="0" err="1"/>
              <a:t>of</a:t>
            </a:r>
            <a:r>
              <a:rPr lang="pt-PT" dirty="0"/>
              <a:t> </a:t>
            </a:r>
            <a:r>
              <a:rPr lang="pt-PT" dirty="0" err="1"/>
              <a:t>the</a:t>
            </a:r>
            <a:r>
              <a:rPr lang="pt-PT" dirty="0"/>
              <a:t> </a:t>
            </a:r>
            <a:r>
              <a:rPr lang="pt-PT" dirty="0" err="1"/>
              <a:t>world`s</a:t>
            </a:r>
            <a:r>
              <a:rPr lang="pt-PT" dirty="0"/>
              <a:t> </a:t>
            </a:r>
            <a:r>
              <a:rPr lang="pt-PT" dirty="0" err="1"/>
              <a:t>richest</a:t>
            </a:r>
            <a:r>
              <a:rPr lang="pt-PT" dirty="0"/>
              <a:t> </a:t>
            </a:r>
            <a:r>
              <a:rPr lang="pt-PT" dirty="0" err="1"/>
              <a:t>fishing</a:t>
            </a:r>
            <a:r>
              <a:rPr lang="pt-PT" dirty="0"/>
              <a:t> </a:t>
            </a:r>
            <a:r>
              <a:rPr lang="pt-PT" dirty="0" err="1"/>
              <a:t>resources</a:t>
            </a:r>
            <a:r>
              <a:rPr lang="pt-PT" dirty="0"/>
              <a:t>, </a:t>
            </a:r>
            <a:r>
              <a:rPr lang="pt-PT" dirty="0" err="1"/>
              <a:t>especially</a:t>
            </a:r>
            <a:r>
              <a:rPr lang="pt-PT" dirty="0"/>
              <a:t> </a:t>
            </a:r>
            <a:r>
              <a:rPr lang="pt-PT" dirty="0" err="1" smtClean="0"/>
              <a:t>near</a:t>
            </a:r>
            <a:r>
              <a:rPr lang="pt-PT" dirty="0" smtClean="0"/>
              <a:t> </a:t>
            </a:r>
            <a:r>
              <a:rPr lang="pt-PT" dirty="0" err="1" smtClean="0"/>
              <a:t>the</a:t>
            </a:r>
            <a:r>
              <a:rPr lang="pt-PT" dirty="0" smtClean="0"/>
              <a:t> </a:t>
            </a:r>
            <a:r>
              <a:rPr lang="pt-PT" dirty="0" err="1" smtClean="0"/>
              <a:t>coastal</a:t>
            </a:r>
            <a:r>
              <a:rPr lang="pt-PT" dirty="0" smtClean="0"/>
              <a:t> </a:t>
            </a:r>
            <a:r>
              <a:rPr lang="pt-PT" dirty="0" err="1" smtClean="0"/>
              <a:t>areas</a:t>
            </a:r>
            <a:r>
              <a:rPr lang="pt-PT" dirty="0" smtClean="0"/>
              <a:t> .</a:t>
            </a:r>
            <a:endParaRPr lang="pt-PT" dirty="0"/>
          </a:p>
          <a:p>
            <a:r>
              <a:rPr lang="pt-PT" dirty="0" err="1"/>
              <a:t>Because</a:t>
            </a:r>
            <a:r>
              <a:rPr lang="pt-PT" dirty="0"/>
              <a:t> </a:t>
            </a:r>
            <a:r>
              <a:rPr lang="pt-PT" dirty="0" err="1"/>
              <a:t>of</a:t>
            </a:r>
            <a:r>
              <a:rPr lang="pt-PT" dirty="0"/>
              <a:t> </a:t>
            </a:r>
            <a:r>
              <a:rPr lang="pt-PT" dirty="0" err="1"/>
              <a:t>the</a:t>
            </a:r>
            <a:r>
              <a:rPr lang="pt-PT" dirty="0"/>
              <a:t> </a:t>
            </a:r>
            <a:r>
              <a:rPr lang="pt-PT" dirty="0" err="1"/>
              <a:t>threats</a:t>
            </a:r>
            <a:r>
              <a:rPr lang="pt-PT" dirty="0"/>
              <a:t> to </a:t>
            </a:r>
            <a:r>
              <a:rPr lang="pt-PT" dirty="0" err="1"/>
              <a:t>the</a:t>
            </a:r>
            <a:r>
              <a:rPr lang="pt-PT" dirty="0"/>
              <a:t> </a:t>
            </a:r>
            <a:r>
              <a:rPr lang="pt-PT" dirty="0" err="1"/>
              <a:t>ocean</a:t>
            </a:r>
            <a:r>
              <a:rPr lang="pt-PT" dirty="0"/>
              <a:t> </a:t>
            </a:r>
            <a:r>
              <a:rPr lang="pt-PT" dirty="0" err="1" smtClean="0"/>
              <a:t>presented</a:t>
            </a:r>
            <a:r>
              <a:rPr lang="pt-PT" dirty="0" smtClean="0"/>
              <a:t> </a:t>
            </a:r>
            <a:r>
              <a:rPr lang="pt-PT" dirty="0" err="1"/>
              <a:t>by</a:t>
            </a:r>
            <a:r>
              <a:rPr lang="pt-PT" dirty="0"/>
              <a:t> </a:t>
            </a:r>
            <a:r>
              <a:rPr lang="pt-PT" dirty="0" err="1"/>
              <a:t>oil</a:t>
            </a:r>
            <a:r>
              <a:rPr lang="pt-PT" dirty="0"/>
              <a:t> </a:t>
            </a:r>
            <a:r>
              <a:rPr lang="pt-PT" dirty="0" err="1"/>
              <a:t>spills</a:t>
            </a:r>
            <a:r>
              <a:rPr lang="pt-PT" dirty="0"/>
              <a:t>, marine </a:t>
            </a:r>
            <a:r>
              <a:rPr lang="pt-PT" dirty="0" err="1"/>
              <a:t>debris</a:t>
            </a:r>
            <a:r>
              <a:rPr lang="pt-PT" dirty="0"/>
              <a:t>, </a:t>
            </a:r>
            <a:r>
              <a:rPr lang="pt-PT" dirty="0" err="1"/>
              <a:t>and</a:t>
            </a:r>
            <a:r>
              <a:rPr lang="pt-PT" dirty="0"/>
              <a:t> </a:t>
            </a:r>
            <a:r>
              <a:rPr lang="pt-PT" dirty="0" err="1"/>
              <a:t>the</a:t>
            </a:r>
            <a:r>
              <a:rPr lang="pt-PT" dirty="0"/>
              <a:t> </a:t>
            </a:r>
            <a:r>
              <a:rPr lang="pt-PT" dirty="0" err="1"/>
              <a:t>incineration</a:t>
            </a:r>
            <a:r>
              <a:rPr lang="pt-PT" dirty="0"/>
              <a:t> </a:t>
            </a:r>
            <a:r>
              <a:rPr lang="pt-PT" dirty="0" err="1"/>
              <a:t>of</a:t>
            </a:r>
            <a:r>
              <a:rPr lang="pt-PT" dirty="0"/>
              <a:t> </a:t>
            </a:r>
            <a:r>
              <a:rPr lang="pt-PT" dirty="0" err="1"/>
              <a:t>toxic</a:t>
            </a:r>
            <a:r>
              <a:rPr lang="pt-PT" dirty="0"/>
              <a:t> </a:t>
            </a:r>
            <a:r>
              <a:rPr lang="pt-PT" dirty="0" err="1" smtClean="0"/>
              <a:t>waste</a:t>
            </a:r>
            <a:r>
              <a:rPr lang="pt-PT" dirty="0" smtClean="0"/>
              <a:t> </a:t>
            </a:r>
            <a:r>
              <a:rPr lang="pt-PT" dirty="0" err="1"/>
              <a:t>at</a:t>
            </a:r>
            <a:r>
              <a:rPr lang="pt-PT" dirty="0"/>
              <a:t> </a:t>
            </a:r>
            <a:r>
              <a:rPr lang="pt-PT" dirty="0" err="1"/>
              <a:t>sea</a:t>
            </a:r>
            <a:r>
              <a:rPr lang="pt-PT" dirty="0"/>
              <a:t>, </a:t>
            </a:r>
            <a:r>
              <a:rPr lang="pt-PT" dirty="0" err="1"/>
              <a:t>various</a:t>
            </a:r>
            <a:r>
              <a:rPr lang="pt-PT" dirty="0"/>
              <a:t> </a:t>
            </a:r>
            <a:r>
              <a:rPr lang="pt-PT" dirty="0" err="1"/>
              <a:t>international</a:t>
            </a:r>
            <a:r>
              <a:rPr lang="pt-PT" dirty="0"/>
              <a:t> </a:t>
            </a:r>
            <a:r>
              <a:rPr lang="pt-PT" dirty="0" err="1"/>
              <a:t>treaties</a:t>
            </a:r>
            <a:r>
              <a:rPr lang="pt-PT" dirty="0"/>
              <a:t> </a:t>
            </a:r>
            <a:r>
              <a:rPr lang="pt-PT" dirty="0" err="1"/>
              <a:t>exist</a:t>
            </a:r>
            <a:r>
              <a:rPr lang="pt-PT" dirty="0"/>
              <a:t> to </a:t>
            </a:r>
            <a:r>
              <a:rPr lang="pt-PT" dirty="0" err="1"/>
              <a:t>reduce</a:t>
            </a:r>
            <a:r>
              <a:rPr lang="pt-PT" dirty="0"/>
              <a:t> some </a:t>
            </a:r>
            <a:r>
              <a:rPr lang="pt-PT" dirty="0" err="1"/>
              <a:t>forms</a:t>
            </a:r>
            <a:r>
              <a:rPr lang="pt-PT" dirty="0"/>
              <a:t> </a:t>
            </a:r>
            <a:r>
              <a:rPr lang="pt-PT" dirty="0" err="1"/>
              <a:t>of</a:t>
            </a:r>
            <a:r>
              <a:rPr lang="pt-PT" dirty="0"/>
              <a:t> </a:t>
            </a:r>
            <a:r>
              <a:rPr lang="pt-PT" dirty="0" err="1"/>
              <a:t>pollution</a:t>
            </a:r>
            <a:r>
              <a:rPr lang="pt-PT" dirty="0"/>
              <a:t>.</a:t>
            </a:r>
          </a:p>
          <a:p>
            <a:pPr marL="0" indent="0">
              <a:buNone/>
            </a:pPr>
            <a:endParaRPr lang="pt-PT" dirty="0"/>
          </a:p>
        </p:txBody>
      </p:sp>
    </p:spTree>
    <p:extLst>
      <p:ext uri="{BB962C8B-B14F-4D97-AF65-F5344CB8AC3E}">
        <p14:creationId xmlns:p14="http://schemas.microsoft.com/office/powerpoint/2010/main" val="131586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Question</a:t>
            </a:r>
            <a:r>
              <a:rPr lang="pt-PT" dirty="0" smtClean="0"/>
              <a:t> 3</a:t>
            </a:r>
            <a:endParaRPr lang="pt-PT" dirty="0"/>
          </a:p>
        </p:txBody>
      </p:sp>
      <p:sp>
        <p:nvSpPr>
          <p:cNvPr id="3" name="Marcador de Posição de Conteúdo 2"/>
          <p:cNvSpPr>
            <a:spLocks noGrp="1"/>
          </p:cNvSpPr>
          <p:nvPr>
            <p:ph idx="1"/>
          </p:nvPr>
        </p:nvSpPr>
        <p:spPr/>
        <p:txBody>
          <a:bodyPr>
            <a:normAutofit fontScale="62500" lnSpcReduction="20000"/>
          </a:bodyPr>
          <a:lstStyle/>
          <a:p>
            <a:r>
              <a:rPr lang="pt-PT" dirty="0"/>
              <a:t>Portugal</a:t>
            </a:r>
            <a:r>
              <a:rPr lang="pt-PT" dirty="0" smtClean="0"/>
              <a:t>:</a:t>
            </a:r>
          </a:p>
          <a:p>
            <a:r>
              <a:rPr lang="pt-PT" dirty="0" smtClean="0"/>
              <a:t> </a:t>
            </a:r>
            <a:r>
              <a:rPr lang="pt-PT" dirty="0" err="1" smtClean="0"/>
              <a:t>At</a:t>
            </a:r>
            <a:r>
              <a:rPr lang="pt-PT" dirty="0" smtClean="0"/>
              <a:t> </a:t>
            </a:r>
            <a:r>
              <a:rPr lang="pt-PT" dirty="0" err="1"/>
              <a:t>the</a:t>
            </a:r>
            <a:r>
              <a:rPr lang="pt-PT" dirty="0"/>
              <a:t> </a:t>
            </a:r>
            <a:r>
              <a:rPr lang="pt-PT" dirty="0" err="1"/>
              <a:t>dunes</a:t>
            </a:r>
            <a:r>
              <a:rPr lang="pt-PT" dirty="0"/>
              <a:t> </a:t>
            </a:r>
            <a:r>
              <a:rPr lang="pt-PT" dirty="0" err="1"/>
              <a:t>there</a:t>
            </a:r>
            <a:r>
              <a:rPr lang="pt-PT" dirty="0"/>
              <a:t> </a:t>
            </a:r>
            <a:r>
              <a:rPr lang="pt-PT" dirty="0" err="1"/>
              <a:t>is</a:t>
            </a:r>
            <a:r>
              <a:rPr lang="pt-PT" dirty="0"/>
              <a:t> a negative </a:t>
            </a:r>
            <a:r>
              <a:rPr lang="pt-PT" dirty="0" err="1"/>
              <a:t>vegetation</a:t>
            </a:r>
            <a:r>
              <a:rPr lang="pt-PT" dirty="0"/>
              <a:t>, </a:t>
            </a:r>
            <a:r>
              <a:rPr lang="pt-PT" dirty="0" err="1"/>
              <a:t>composed</a:t>
            </a:r>
            <a:r>
              <a:rPr lang="pt-PT" dirty="0"/>
              <a:t> </a:t>
            </a:r>
            <a:r>
              <a:rPr lang="pt-PT" dirty="0" err="1"/>
              <a:t>mainly</a:t>
            </a:r>
            <a:r>
              <a:rPr lang="pt-PT" dirty="0"/>
              <a:t> </a:t>
            </a:r>
            <a:r>
              <a:rPr lang="pt-PT" dirty="0" err="1"/>
              <a:t>of</a:t>
            </a:r>
            <a:r>
              <a:rPr lang="pt-PT" dirty="0"/>
              <a:t> </a:t>
            </a:r>
            <a:r>
              <a:rPr lang="pt-PT" dirty="0" err="1"/>
              <a:t>graminean</a:t>
            </a:r>
            <a:r>
              <a:rPr lang="pt-PT" dirty="0"/>
              <a:t> </a:t>
            </a:r>
            <a:r>
              <a:rPr lang="pt-PT" dirty="0" err="1"/>
              <a:t>and</a:t>
            </a:r>
            <a:r>
              <a:rPr lang="pt-PT" dirty="0"/>
              <a:t> </a:t>
            </a:r>
            <a:r>
              <a:rPr lang="pt-PT" dirty="0" err="1"/>
              <a:t>spruce</a:t>
            </a:r>
            <a:r>
              <a:rPr lang="pt-PT" dirty="0"/>
              <a:t> </a:t>
            </a:r>
            <a:r>
              <a:rPr lang="pt-PT" dirty="0" err="1"/>
              <a:t>plants</a:t>
            </a:r>
            <a:r>
              <a:rPr lang="pt-PT" dirty="0"/>
              <a:t> </a:t>
            </a:r>
            <a:r>
              <a:rPr lang="pt-PT" dirty="0" err="1"/>
              <a:t>that</a:t>
            </a:r>
            <a:r>
              <a:rPr lang="pt-PT" dirty="0"/>
              <a:t> play </a:t>
            </a:r>
            <a:r>
              <a:rPr lang="pt-PT" dirty="0" err="1"/>
              <a:t>an</a:t>
            </a:r>
            <a:r>
              <a:rPr lang="pt-PT" dirty="0"/>
              <a:t> </a:t>
            </a:r>
            <a:r>
              <a:rPr lang="pt-PT" dirty="0" err="1"/>
              <a:t>important</a:t>
            </a:r>
            <a:r>
              <a:rPr lang="pt-PT" dirty="0"/>
              <a:t> role in </a:t>
            </a:r>
            <a:r>
              <a:rPr lang="pt-PT" dirty="0" err="1"/>
              <a:t>the</a:t>
            </a:r>
            <a:r>
              <a:rPr lang="pt-PT" dirty="0"/>
              <a:t> </a:t>
            </a:r>
            <a:r>
              <a:rPr lang="pt-PT" dirty="0" err="1"/>
              <a:t>formation</a:t>
            </a:r>
            <a:r>
              <a:rPr lang="pt-PT" dirty="0"/>
              <a:t> </a:t>
            </a:r>
            <a:r>
              <a:rPr lang="pt-PT" dirty="0" err="1"/>
              <a:t>and</a:t>
            </a:r>
            <a:r>
              <a:rPr lang="pt-PT" dirty="0"/>
              <a:t> </a:t>
            </a:r>
            <a:r>
              <a:rPr lang="pt-PT" dirty="0" err="1"/>
              <a:t>fixation</a:t>
            </a:r>
            <a:r>
              <a:rPr lang="pt-PT" dirty="0"/>
              <a:t> </a:t>
            </a:r>
            <a:r>
              <a:rPr lang="pt-PT" dirty="0" err="1"/>
              <a:t>of</a:t>
            </a:r>
            <a:r>
              <a:rPr lang="pt-PT" dirty="0"/>
              <a:t> </a:t>
            </a:r>
            <a:r>
              <a:rPr lang="pt-PT" dirty="0" err="1"/>
              <a:t>the</a:t>
            </a:r>
            <a:r>
              <a:rPr lang="pt-PT" dirty="0"/>
              <a:t> </a:t>
            </a:r>
            <a:r>
              <a:rPr lang="pt-PT" dirty="0" err="1"/>
              <a:t>dunes</a:t>
            </a:r>
            <a:r>
              <a:rPr lang="pt-PT" dirty="0"/>
              <a:t>. As </a:t>
            </a:r>
            <a:r>
              <a:rPr lang="pt-PT" dirty="0" err="1"/>
              <a:t>the</a:t>
            </a:r>
            <a:r>
              <a:rPr lang="pt-PT" dirty="0"/>
              <a:t> </a:t>
            </a:r>
            <a:r>
              <a:rPr lang="pt-PT" dirty="0" err="1"/>
              <a:t>pioneer</a:t>
            </a:r>
            <a:r>
              <a:rPr lang="pt-PT" dirty="0"/>
              <a:t> </a:t>
            </a:r>
            <a:r>
              <a:rPr lang="pt-PT" dirty="0" err="1"/>
              <a:t>vegetation</a:t>
            </a:r>
            <a:r>
              <a:rPr lang="pt-PT" dirty="0"/>
              <a:t> </a:t>
            </a:r>
            <a:r>
              <a:rPr lang="pt-PT" dirty="0" err="1"/>
              <a:t>grows</a:t>
            </a:r>
            <a:r>
              <a:rPr lang="pt-PT" dirty="0"/>
              <a:t>, </a:t>
            </a:r>
            <a:r>
              <a:rPr lang="pt-PT" dirty="0" err="1"/>
              <a:t>the</a:t>
            </a:r>
            <a:r>
              <a:rPr lang="pt-PT" dirty="0"/>
              <a:t> </a:t>
            </a:r>
            <a:r>
              <a:rPr lang="pt-PT" dirty="0" err="1"/>
              <a:t>dunes</a:t>
            </a:r>
            <a:r>
              <a:rPr lang="pt-PT" dirty="0"/>
              <a:t> </a:t>
            </a:r>
            <a:r>
              <a:rPr lang="pt-PT" dirty="0" err="1"/>
              <a:t>gain</a:t>
            </a:r>
            <a:r>
              <a:rPr lang="pt-PT" dirty="0"/>
              <a:t> volume </a:t>
            </a:r>
            <a:r>
              <a:rPr lang="pt-PT" dirty="0" err="1"/>
              <a:t>and</a:t>
            </a:r>
            <a:r>
              <a:rPr lang="pt-PT" dirty="0"/>
              <a:t> </a:t>
            </a:r>
            <a:r>
              <a:rPr lang="pt-PT" dirty="0" err="1"/>
              <a:t>height</a:t>
            </a:r>
            <a:r>
              <a:rPr lang="pt-PT" dirty="0"/>
              <a:t>.</a:t>
            </a:r>
          </a:p>
          <a:p>
            <a:r>
              <a:rPr lang="pt-PT" dirty="0" err="1"/>
              <a:t>Foredune</a:t>
            </a:r>
            <a:r>
              <a:rPr lang="pt-PT" dirty="0"/>
              <a:t>: </a:t>
            </a:r>
            <a:r>
              <a:rPr lang="pt-PT" i="1" dirty="0" err="1"/>
              <a:t>elytrigia</a:t>
            </a:r>
            <a:r>
              <a:rPr lang="pt-PT" i="1" dirty="0"/>
              <a:t> </a:t>
            </a:r>
            <a:r>
              <a:rPr lang="pt-PT" i="1" dirty="0" err="1"/>
              <a:t>juncea</a:t>
            </a:r>
            <a:endParaRPr lang="pt-PT" dirty="0"/>
          </a:p>
          <a:p>
            <a:r>
              <a:rPr lang="pt-PT" dirty="0" err="1"/>
              <a:t>Yellow</a:t>
            </a:r>
            <a:r>
              <a:rPr lang="pt-PT" dirty="0"/>
              <a:t> </a:t>
            </a:r>
            <a:r>
              <a:rPr lang="pt-PT" dirty="0" err="1"/>
              <a:t>dune</a:t>
            </a:r>
            <a:r>
              <a:rPr lang="pt-PT" dirty="0"/>
              <a:t>: </a:t>
            </a:r>
            <a:r>
              <a:rPr lang="pt-PT" i="1" dirty="0" err="1"/>
              <a:t>othanthus</a:t>
            </a:r>
            <a:r>
              <a:rPr lang="pt-PT" i="1" dirty="0"/>
              <a:t> </a:t>
            </a:r>
            <a:r>
              <a:rPr lang="pt-PT" i="1" dirty="0" err="1"/>
              <a:t>maritimus</a:t>
            </a:r>
            <a:endParaRPr lang="pt-PT" dirty="0"/>
          </a:p>
          <a:p>
            <a:r>
              <a:rPr lang="pt-PT" dirty="0" err="1"/>
              <a:t>Dune</a:t>
            </a:r>
            <a:r>
              <a:rPr lang="pt-PT" dirty="0"/>
              <a:t> </a:t>
            </a:r>
            <a:r>
              <a:rPr lang="pt-PT" dirty="0" err="1"/>
              <a:t>grassland</a:t>
            </a:r>
            <a:r>
              <a:rPr lang="pt-PT" dirty="0"/>
              <a:t>: </a:t>
            </a:r>
            <a:r>
              <a:rPr lang="pt-PT" i="1" dirty="0" err="1"/>
              <a:t>ceorema</a:t>
            </a:r>
            <a:r>
              <a:rPr lang="pt-PT" i="1" dirty="0"/>
              <a:t> </a:t>
            </a:r>
            <a:r>
              <a:rPr lang="pt-PT" i="1" dirty="0" err="1"/>
              <a:t>album</a:t>
            </a:r>
            <a:r>
              <a:rPr lang="pt-PT" i="1" dirty="0"/>
              <a:t> </a:t>
            </a:r>
            <a:endParaRPr lang="pt-PT" dirty="0"/>
          </a:p>
          <a:p>
            <a:r>
              <a:rPr lang="pt-PT" dirty="0" err="1"/>
              <a:t>Woodland</a:t>
            </a:r>
            <a:r>
              <a:rPr lang="pt-PT" dirty="0"/>
              <a:t>: </a:t>
            </a:r>
            <a:r>
              <a:rPr lang="pt-PT" i="1" dirty="0" err="1"/>
              <a:t>Pinus</a:t>
            </a:r>
            <a:r>
              <a:rPr lang="pt-PT" i="1" dirty="0"/>
              <a:t> </a:t>
            </a:r>
            <a:r>
              <a:rPr lang="pt-PT" i="1" dirty="0" err="1"/>
              <a:t>pinaster</a:t>
            </a:r>
            <a:r>
              <a:rPr lang="pt-PT" i="1" dirty="0"/>
              <a:t>. </a:t>
            </a:r>
            <a:r>
              <a:rPr lang="pt-PT" dirty="0"/>
              <a:t>In </a:t>
            </a:r>
            <a:r>
              <a:rPr lang="pt-PT" dirty="0" err="1"/>
              <a:t>the</a:t>
            </a:r>
            <a:r>
              <a:rPr lang="pt-PT" dirty="0"/>
              <a:t> </a:t>
            </a:r>
            <a:r>
              <a:rPr lang="pt-PT" dirty="0" err="1" smtClean="0"/>
              <a:t>northern</a:t>
            </a:r>
            <a:r>
              <a:rPr lang="pt-PT" dirty="0" smtClean="0"/>
              <a:t> </a:t>
            </a:r>
            <a:r>
              <a:rPr lang="pt-PT" dirty="0" err="1"/>
              <a:t>and</a:t>
            </a:r>
            <a:r>
              <a:rPr lang="pt-PT" dirty="0"/>
              <a:t> </a:t>
            </a:r>
            <a:r>
              <a:rPr lang="pt-PT" dirty="0" err="1"/>
              <a:t>mid</a:t>
            </a:r>
            <a:r>
              <a:rPr lang="pt-PT" dirty="0"/>
              <a:t> </a:t>
            </a:r>
            <a:r>
              <a:rPr lang="pt-PT" dirty="0" err="1"/>
              <a:t>part</a:t>
            </a:r>
            <a:r>
              <a:rPr lang="pt-PT" dirty="0"/>
              <a:t> </a:t>
            </a:r>
            <a:r>
              <a:rPr lang="pt-PT" dirty="0" err="1"/>
              <a:t>of</a:t>
            </a:r>
            <a:r>
              <a:rPr lang="pt-PT" dirty="0"/>
              <a:t> </a:t>
            </a:r>
            <a:r>
              <a:rPr lang="pt-PT" dirty="0" err="1"/>
              <a:t>the</a:t>
            </a:r>
            <a:r>
              <a:rPr lang="pt-PT" dirty="0"/>
              <a:t> </a:t>
            </a:r>
            <a:r>
              <a:rPr lang="pt-PT" dirty="0" err="1"/>
              <a:t>coastline</a:t>
            </a:r>
            <a:r>
              <a:rPr lang="pt-PT" dirty="0"/>
              <a:t> </a:t>
            </a:r>
            <a:r>
              <a:rPr lang="pt-PT" dirty="0" err="1"/>
              <a:t>several</a:t>
            </a:r>
            <a:r>
              <a:rPr lang="pt-PT" dirty="0"/>
              <a:t> </a:t>
            </a:r>
            <a:r>
              <a:rPr lang="pt-PT" dirty="0" err="1"/>
              <a:t>introduced</a:t>
            </a:r>
            <a:r>
              <a:rPr lang="pt-PT" dirty="0"/>
              <a:t> </a:t>
            </a:r>
            <a:r>
              <a:rPr lang="pt-PT" i="1" dirty="0" err="1"/>
              <a:t>acacia</a:t>
            </a:r>
            <a:r>
              <a:rPr lang="pt-PT" i="1" dirty="0"/>
              <a:t> </a:t>
            </a:r>
            <a:r>
              <a:rPr lang="pt-PT" dirty="0" err="1"/>
              <a:t>from</a:t>
            </a:r>
            <a:r>
              <a:rPr lang="pt-PT" dirty="0"/>
              <a:t> </a:t>
            </a:r>
            <a:r>
              <a:rPr lang="pt-PT" dirty="0" err="1"/>
              <a:t>australia</a:t>
            </a:r>
            <a:r>
              <a:rPr lang="pt-PT" dirty="0"/>
              <a:t> play a local, </a:t>
            </a:r>
            <a:r>
              <a:rPr lang="pt-PT" dirty="0" err="1"/>
              <a:t>but</a:t>
            </a:r>
            <a:r>
              <a:rPr lang="pt-PT" dirty="0"/>
              <a:t> </a:t>
            </a:r>
            <a:r>
              <a:rPr lang="pt-PT" dirty="0" err="1"/>
              <a:t>increasingly</a:t>
            </a:r>
            <a:r>
              <a:rPr lang="pt-PT" dirty="0"/>
              <a:t> </a:t>
            </a:r>
            <a:r>
              <a:rPr lang="pt-PT" dirty="0" err="1"/>
              <a:t>important</a:t>
            </a:r>
            <a:r>
              <a:rPr lang="pt-PT" dirty="0"/>
              <a:t> </a:t>
            </a:r>
            <a:r>
              <a:rPr lang="pt-PT" dirty="0" smtClean="0"/>
              <a:t>role, </a:t>
            </a:r>
            <a:r>
              <a:rPr lang="pt-PT" dirty="0"/>
              <a:t>in </a:t>
            </a:r>
            <a:r>
              <a:rPr lang="pt-PT" dirty="0" err="1"/>
              <a:t>the</a:t>
            </a:r>
            <a:r>
              <a:rPr lang="pt-PT" dirty="0"/>
              <a:t> </a:t>
            </a:r>
            <a:r>
              <a:rPr lang="pt-PT" dirty="0" err="1"/>
              <a:t>development</a:t>
            </a:r>
            <a:r>
              <a:rPr lang="pt-PT" dirty="0"/>
              <a:t> </a:t>
            </a:r>
            <a:r>
              <a:rPr lang="pt-PT" dirty="0" err="1"/>
              <a:t>of</a:t>
            </a:r>
            <a:r>
              <a:rPr lang="pt-PT" dirty="0"/>
              <a:t> </a:t>
            </a:r>
            <a:r>
              <a:rPr lang="pt-PT" dirty="0" err="1"/>
              <a:t>dune</a:t>
            </a:r>
            <a:r>
              <a:rPr lang="pt-PT" dirty="0"/>
              <a:t> </a:t>
            </a:r>
            <a:r>
              <a:rPr lang="pt-PT" dirty="0" err="1"/>
              <a:t>scrub</a:t>
            </a:r>
            <a:r>
              <a:rPr lang="pt-PT" dirty="0"/>
              <a:t> </a:t>
            </a:r>
            <a:r>
              <a:rPr lang="pt-PT" dirty="0" err="1"/>
              <a:t>and</a:t>
            </a:r>
            <a:r>
              <a:rPr lang="pt-PT" dirty="0"/>
              <a:t> </a:t>
            </a:r>
            <a:r>
              <a:rPr lang="pt-PT" dirty="0" err="1"/>
              <a:t>woodland</a:t>
            </a:r>
            <a:r>
              <a:rPr lang="pt-PT" dirty="0"/>
              <a:t>.</a:t>
            </a:r>
          </a:p>
          <a:p>
            <a:r>
              <a:rPr lang="pt-PT" dirty="0" err="1"/>
              <a:t>The</a:t>
            </a:r>
            <a:r>
              <a:rPr lang="pt-PT" dirty="0"/>
              <a:t> pine </a:t>
            </a:r>
            <a:r>
              <a:rPr lang="pt-PT" dirty="0" err="1"/>
              <a:t>or</a:t>
            </a:r>
            <a:r>
              <a:rPr lang="pt-PT" dirty="0"/>
              <a:t> </a:t>
            </a:r>
            <a:r>
              <a:rPr lang="pt-PT" dirty="0" err="1"/>
              <a:t>pinus</a:t>
            </a:r>
            <a:r>
              <a:rPr lang="pt-PT" dirty="0"/>
              <a:t> pine </a:t>
            </a:r>
            <a:r>
              <a:rPr lang="pt-PT" dirty="0" err="1"/>
              <a:t>is</a:t>
            </a:r>
            <a:r>
              <a:rPr lang="pt-PT" dirty="0"/>
              <a:t> a </a:t>
            </a:r>
            <a:r>
              <a:rPr lang="pt-PT" dirty="0" err="1"/>
              <a:t>coniferous</a:t>
            </a:r>
            <a:r>
              <a:rPr lang="pt-PT" dirty="0"/>
              <a:t> </a:t>
            </a:r>
            <a:r>
              <a:rPr lang="pt-PT" dirty="0" err="1"/>
              <a:t>tree</a:t>
            </a:r>
            <a:r>
              <a:rPr lang="pt-PT" dirty="0"/>
              <a:t> </a:t>
            </a:r>
            <a:r>
              <a:rPr lang="pt-PT" dirty="0" err="1" smtClean="0"/>
              <a:t>specie</a:t>
            </a:r>
            <a:r>
              <a:rPr lang="pt-PT" dirty="0" smtClean="0"/>
              <a:t> </a:t>
            </a:r>
            <a:r>
              <a:rPr lang="pt-PT" dirty="0" err="1"/>
              <a:t>of</a:t>
            </a:r>
            <a:r>
              <a:rPr lang="pt-PT" dirty="0"/>
              <a:t> </a:t>
            </a:r>
            <a:r>
              <a:rPr lang="pt-PT" dirty="0" err="1"/>
              <a:t>the</a:t>
            </a:r>
            <a:r>
              <a:rPr lang="pt-PT" dirty="0"/>
              <a:t> </a:t>
            </a:r>
            <a:r>
              <a:rPr lang="pt-PT" dirty="0" err="1"/>
              <a:t>family</a:t>
            </a:r>
            <a:r>
              <a:rPr lang="pt-PT" dirty="0"/>
              <a:t> </a:t>
            </a:r>
            <a:r>
              <a:rPr lang="pt-PT" dirty="0" err="1"/>
              <a:t>Pinaceae</a:t>
            </a:r>
            <a:r>
              <a:rPr lang="pt-PT" dirty="0"/>
              <a:t>. </a:t>
            </a:r>
            <a:r>
              <a:rPr lang="pt-PT" dirty="0" err="1"/>
              <a:t>Present</a:t>
            </a:r>
            <a:r>
              <a:rPr lang="pt-PT" dirty="0"/>
              <a:t> in </a:t>
            </a:r>
            <a:r>
              <a:rPr lang="pt-PT" dirty="0" err="1"/>
              <a:t>the</a:t>
            </a:r>
            <a:r>
              <a:rPr lang="pt-PT" dirty="0"/>
              <a:t>  </a:t>
            </a:r>
            <a:r>
              <a:rPr lang="pt-PT" dirty="0" err="1"/>
              <a:t>Mediterranean</a:t>
            </a:r>
            <a:r>
              <a:rPr lang="pt-PT" dirty="0"/>
              <a:t> </a:t>
            </a:r>
            <a:r>
              <a:rPr lang="pt-PT" dirty="0" err="1"/>
              <a:t>basin</a:t>
            </a:r>
            <a:r>
              <a:rPr lang="pt-PT" dirty="0"/>
              <a:t>, </a:t>
            </a:r>
            <a:r>
              <a:rPr lang="pt-PT" dirty="0" err="1"/>
              <a:t>the</a:t>
            </a:r>
            <a:r>
              <a:rPr lang="pt-PT" dirty="0"/>
              <a:t> </a:t>
            </a:r>
            <a:r>
              <a:rPr lang="pt-PT" dirty="0" err="1"/>
              <a:t>tree</a:t>
            </a:r>
            <a:r>
              <a:rPr lang="pt-PT" dirty="0"/>
              <a:t>, </a:t>
            </a:r>
            <a:r>
              <a:rPr lang="pt-PT" dirty="0" err="1"/>
              <a:t>when</a:t>
            </a:r>
            <a:r>
              <a:rPr lang="pt-PT" dirty="0"/>
              <a:t> mature, </a:t>
            </a:r>
            <a:r>
              <a:rPr lang="pt-PT" dirty="0" err="1"/>
              <a:t>is</a:t>
            </a:r>
            <a:r>
              <a:rPr lang="pt-PT" dirty="0"/>
              <a:t> </a:t>
            </a:r>
            <a:r>
              <a:rPr lang="pt-PT" dirty="0" err="1"/>
              <a:t>recognized</a:t>
            </a:r>
            <a:r>
              <a:rPr lang="pt-PT" dirty="0"/>
              <a:t> </a:t>
            </a:r>
            <a:r>
              <a:rPr lang="pt-PT" dirty="0" err="1"/>
              <a:t>by</a:t>
            </a:r>
            <a:r>
              <a:rPr lang="pt-PT" dirty="0"/>
              <a:t> </a:t>
            </a:r>
            <a:r>
              <a:rPr lang="pt-PT" dirty="0" err="1"/>
              <a:t>its</a:t>
            </a:r>
            <a:r>
              <a:rPr lang="pt-PT" dirty="0"/>
              <a:t> </a:t>
            </a:r>
            <a:r>
              <a:rPr lang="pt-PT" dirty="0" err="1"/>
              <a:t>characteristic</a:t>
            </a:r>
            <a:r>
              <a:rPr lang="pt-PT" dirty="0"/>
              <a:t> </a:t>
            </a:r>
            <a:r>
              <a:rPr lang="pt-PT" dirty="0" err="1"/>
              <a:t>port</a:t>
            </a:r>
            <a:r>
              <a:rPr lang="pt-PT" dirty="0"/>
              <a:t> as a </a:t>
            </a:r>
            <a:r>
              <a:rPr lang="pt-PT" dirty="0" err="1"/>
              <a:t>deployed</a:t>
            </a:r>
            <a:r>
              <a:rPr lang="pt-PT" dirty="0"/>
              <a:t> </a:t>
            </a:r>
            <a:r>
              <a:rPr lang="pt-PT" dirty="0" err="1"/>
              <a:t>parasol</a:t>
            </a:r>
            <a:r>
              <a:rPr lang="pt-PT" dirty="0"/>
              <a:t>.</a:t>
            </a:r>
          </a:p>
          <a:p>
            <a:r>
              <a:rPr lang="pt-PT" dirty="0" err="1"/>
              <a:t>Sweden</a:t>
            </a:r>
            <a:r>
              <a:rPr lang="pt-PT" dirty="0"/>
              <a:t>:</a:t>
            </a:r>
          </a:p>
          <a:p>
            <a:r>
              <a:rPr lang="pt-PT" dirty="0" err="1"/>
              <a:t>The</a:t>
            </a:r>
            <a:r>
              <a:rPr lang="pt-PT" dirty="0"/>
              <a:t> </a:t>
            </a:r>
            <a:r>
              <a:rPr lang="pt-PT" dirty="0" err="1" smtClean="0"/>
              <a:t>activity</a:t>
            </a:r>
            <a:r>
              <a:rPr lang="pt-PT" dirty="0" smtClean="0"/>
              <a:t> </a:t>
            </a:r>
            <a:r>
              <a:rPr lang="pt-PT" dirty="0" err="1"/>
              <a:t>taught</a:t>
            </a:r>
            <a:r>
              <a:rPr lang="pt-PT" dirty="0"/>
              <a:t> </a:t>
            </a:r>
            <a:r>
              <a:rPr lang="pt-PT" dirty="0" err="1"/>
              <a:t>us</a:t>
            </a:r>
            <a:r>
              <a:rPr lang="pt-PT" dirty="0"/>
              <a:t> </a:t>
            </a:r>
            <a:r>
              <a:rPr lang="pt-PT" dirty="0" err="1"/>
              <a:t>the</a:t>
            </a:r>
            <a:r>
              <a:rPr lang="pt-PT" dirty="0"/>
              <a:t> </a:t>
            </a:r>
            <a:r>
              <a:rPr lang="pt-PT" dirty="0" err="1" smtClean="0"/>
              <a:t>importance</a:t>
            </a:r>
            <a:r>
              <a:rPr lang="pt-PT" dirty="0" smtClean="0"/>
              <a:t> </a:t>
            </a:r>
            <a:r>
              <a:rPr lang="pt-PT" dirty="0" err="1"/>
              <a:t>of</a:t>
            </a:r>
            <a:r>
              <a:rPr lang="pt-PT" dirty="0"/>
              <a:t> </a:t>
            </a:r>
            <a:r>
              <a:rPr lang="pt-PT" dirty="0" err="1"/>
              <a:t>maintaining</a:t>
            </a:r>
            <a:r>
              <a:rPr lang="pt-PT" dirty="0"/>
              <a:t> </a:t>
            </a:r>
            <a:r>
              <a:rPr lang="pt-PT" dirty="0" err="1"/>
              <a:t>the</a:t>
            </a:r>
            <a:r>
              <a:rPr lang="pt-PT" dirty="0"/>
              <a:t> </a:t>
            </a:r>
            <a:r>
              <a:rPr lang="pt-PT" dirty="0" err="1"/>
              <a:t>ecosystems</a:t>
            </a:r>
            <a:r>
              <a:rPr lang="pt-PT" dirty="0"/>
              <a:t> </a:t>
            </a:r>
            <a:r>
              <a:rPr lang="pt-PT" dirty="0" err="1"/>
              <a:t>of</a:t>
            </a:r>
            <a:r>
              <a:rPr lang="pt-PT" dirty="0"/>
              <a:t> </a:t>
            </a:r>
            <a:r>
              <a:rPr lang="pt-PT" dirty="0" err="1"/>
              <a:t>the</a:t>
            </a:r>
            <a:r>
              <a:rPr lang="pt-PT" dirty="0"/>
              <a:t> </a:t>
            </a:r>
            <a:r>
              <a:rPr lang="pt-PT" dirty="0" err="1" smtClean="0"/>
              <a:t>dunes</a:t>
            </a:r>
            <a:r>
              <a:rPr lang="pt-PT" dirty="0" smtClean="0"/>
              <a:t> as </a:t>
            </a:r>
            <a:r>
              <a:rPr lang="pt-PT" dirty="0" err="1" smtClean="0"/>
              <a:t>our</a:t>
            </a:r>
            <a:r>
              <a:rPr lang="pt-PT" dirty="0" smtClean="0"/>
              <a:t> </a:t>
            </a:r>
            <a:r>
              <a:rPr lang="pt-PT" dirty="0" err="1"/>
              <a:t>lifestyles</a:t>
            </a:r>
            <a:r>
              <a:rPr lang="pt-PT" dirty="0"/>
              <a:t> are </a:t>
            </a:r>
            <a:r>
              <a:rPr lang="pt-PT" dirty="0" err="1"/>
              <a:t>affecting</a:t>
            </a:r>
            <a:r>
              <a:rPr lang="pt-PT" dirty="0"/>
              <a:t> a </a:t>
            </a:r>
            <a:r>
              <a:rPr lang="pt-PT" dirty="0" err="1"/>
              <a:t>lot</a:t>
            </a:r>
            <a:r>
              <a:rPr lang="pt-PT" dirty="0"/>
              <a:t> </a:t>
            </a:r>
            <a:r>
              <a:rPr lang="pt-PT" dirty="0" err="1"/>
              <a:t>of</a:t>
            </a:r>
            <a:r>
              <a:rPr lang="pt-PT" dirty="0"/>
              <a:t> </a:t>
            </a:r>
            <a:r>
              <a:rPr lang="pt-PT" dirty="0" err="1"/>
              <a:t>species</a:t>
            </a:r>
            <a:r>
              <a:rPr lang="pt-PT" dirty="0"/>
              <a:t>.  </a:t>
            </a:r>
          </a:p>
          <a:p>
            <a:pPr marL="0" indent="0">
              <a:buNone/>
            </a:pPr>
            <a:endParaRPr lang="pt-PT" dirty="0"/>
          </a:p>
        </p:txBody>
      </p:sp>
    </p:spTree>
    <p:extLst>
      <p:ext uri="{BB962C8B-B14F-4D97-AF65-F5344CB8AC3E}">
        <p14:creationId xmlns:p14="http://schemas.microsoft.com/office/powerpoint/2010/main" val="107583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Ecological</a:t>
            </a:r>
            <a:r>
              <a:rPr lang="pt-PT" dirty="0" smtClean="0"/>
              <a:t> </a:t>
            </a:r>
            <a:r>
              <a:rPr lang="pt-PT" dirty="0" err="1" smtClean="0"/>
              <a:t>footprint</a:t>
            </a:r>
            <a:endParaRPr lang="pt-PT" dirty="0"/>
          </a:p>
        </p:txBody>
      </p:sp>
      <p:sp>
        <p:nvSpPr>
          <p:cNvPr id="3" name="Marcador de Posição de Conteúdo 2"/>
          <p:cNvSpPr>
            <a:spLocks noGrp="1"/>
          </p:cNvSpPr>
          <p:nvPr>
            <p:ph idx="1"/>
          </p:nvPr>
        </p:nvSpPr>
        <p:spPr/>
        <p:txBody>
          <a:bodyPr/>
          <a:lstStyle/>
          <a:p>
            <a:r>
              <a:rPr lang="pt-PT" dirty="0" err="1" smtClean="0"/>
              <a:t>Belgium</a:t>
            </a:r>
            <a:r>
              <a:rPr lang="pt-PT" dirty="0" smtClean="0"/>
              <a:t>: 7</a:t>
            </a:r>
          </a:p>
          <a:p>
            <a:r>
              <a:rPr lang="pt-PT" dirty="0" err="1" smtClean="0"/>
              <a:t>Sweden</a:t>
            </a:r>
            <a:r>
              <a:rPr lang="pt-PT" dirty="0" smtClean="0"/>
              <a:t>: 6</a:t>
            </a:r>
          </a:p>
          <a:p>
            <a:r>
              <a:rPr lang="pt-PT" dirty="0" err="1" smtClean="0"/>
              <a:t>Turkey</a:t>
            </a:r>
            <a:r>
              <a:rPr lang="pt-PT" dirty="0" smtClean="0"/>
              <a:t>: 3,33</a:t>
            </a:r>
          </a:p>
          <a:p>
            <a:r>
              <a:rPr lang="pt-PT" dirty="0" smtClean="0"/>
              <a:t>Portugal: 3,8</a:t>
            </a:r>
            <a:endParaRPr lang="pt-PT"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2234" y="365125"/>
            <a:ext cx="2345633" cy="3813608"/>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2925" y="3151724"/>
            <a:ext cx="5209309" cy="2930236"/>
          </a:xfrm>
          <a:prstGeom prst="rect">
            <a:avLst/>
          </a:prstGeom>
        </p:spPr>
      </p:pic>
    </p:spTree>
    <p:extLst>
      <p:ext uri="{BB962C8B-B14F-4D97-AF65-F5344CB8AC3E}">
        <p14:creationId xmlns:p14="http://schemas.microsoft.com/office/powerpoint/2010/main" val="3342738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r>
              <a:rPr lang="pt-PT" dirty="0"/>
              <a:t>Beatriz Pereira / Francisca Loureiro / </a:t>
            </a:r>
            <a:r>
              <a:rPr lang="pt-PT" dirty="0" err="1"/>
              <a:t>Eyup</a:t>
            </a:r>
            <a:r>
              <a:rPr lang="pt-PT" dirty="0"/>
              <a:t> </a:t>
            </a:r>
            <a:r>
              <a:rPr lang="pt-PT" dirty="0" err="1"/>
              <a:t>Gok</a:t>
            </a:r>
            <a:r>
              <a:rPr lang="pt-PT" dirty="0"/>
              <a:t> / </a:t>
            </a:r>
            <a:r>
              <a:rPr lang="pt-PT" dirty="0" err="1"/>
              <a:t>Arif</a:t>
            </a:r>
            <a:r>
              <a:rPr lang="pt-PT" dirty="0"/>
              <a:t> Carpar / Marino Celeste / </a:t>
            </a:r>
            <a:r>
              <a:rPr lang="pt-PT" dirty="0" err="1"/>
              <a:t>Duthoy</a:t>
            </a:r>
            <a:r>
              <a:rPr lang="pt-PT" dirty="0"/>
              <a:t> </a:t>
            </a:r>
            <a:r>
              <a:rPr lang="pt-PT" dirty="0" err="1"/>
              <a:t>Maxime</a:t>
            </a:r>
            <a:r>
              <a:rPr lang="pt-PT" dirty="0"/>
              <a:t> / Clara </a:t>
            </a:r>
            <a:r>
              <a:rPr lang="pt-PT" dirty="0" err="1"/>
              <a:t>Ulmestrand</a:t>
            </a:r>
            <a:r>
              <a:rPr lang="pt-PT" dirty="0"/>
              <a:t> / </a:t>
            </a:r>
            <a:r>
              <a:rPr lang="pt-PT" dirty="0" err="1"/>
              <a:t>Evelyn</a:t>
            </a:r>
            <a:r>
              <a:rPr lang="pt-PT" dirty="0"/>
              <a:t> </a:t>
            </a:r>
            <a:r>
              <a:rPr lang="pt-PT" dirty="0" err="1"/>
              <a:t>Nilsson</a:t>
            </a:r>
            <a:endParaRPr lang="pt-PT" dirty="0"/>
          </a:p>
        </p:txBody>
      </p:sp>
    </p:spTree>
    <p:extLst>
      <p:ext uri="{BB962C8B-B14F-4D97-AF65-F5344CB8AC3E}">
        <p14:creationId xmlns:p14="http://schemas.microsoft.com/office/powerpoint/2010/main" val="404322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PT" b="1" dirty="0" err="1" smtClean="0"/>
              <a:t>Group</a:t>
            </a:r>
            <a:r>
              <a:rPr lang="pt-PT" b="1" dirty="0" smtClean="0"/>
              <a:t> 2</a:t>
            </a:r>
            <a:endParaRPr lang="pt-PT" b="1" dirty="0"/>
          </a:p>
        </p:txBody>
      </p:sp>
      <p:sp>
        <p:nvSpPr>
          <p:cNvPr id="5" name="Subtítulo 4"/>
          <p:cNvSpPr>
            <a:spLocks noGrp="1"/>
          </p:cNvSpPr>
          <p:nvPr>
            <p:ph type="subTitle" idx="1"/>
          </p:nvPr>
        </p:nvSpPr>
        <p:spPr/>
        <p:txBody>
          <a:bodyPr/>
          <a:lstStyle/>
          <a:p>
            <a:endParaRPr lang="pt-PT"/>
          </a:p>
        </p:txBody>
      </p:sp>
    </p:spTree>
    <p:extLst>
      <p:ext uri="{BB962C8B-B14F-4D97-AF65-F5344CB8AC3E}">
        <p14:creationId xmlns:p14="http://schemas.microsoft.com/office/powerpoint/2010/main" val="2282689911"/>
      </p:ext>
    </p:extLst>
  </p:cSld>
  <p:clrMapOvr>
    <a:masterClrMapping/>
  </p:clrMapOvr>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1212</Words>
  <Application>Microsoft Office PowerPoint</Application>
  <PresentationFormat>Ecrã Panorâmico</PresentationFormat>
  <Paragraphs>135</Paragraphs>
  <Slides>26</Slides>
  <Notes>0</Notes>
  <HiddenSlides>0</HiddenSlides>
  <MMClips>0</MMClips>
  <ScaleCrop>false</ScaleCrop>
  <HeadingPairs>
    <vt:vector size="6" baseType="variant">
      <vt:variant>
        <vt:lpstr>Tipos de letra usados</vt:lpstr>
      </vt:variant>
      <vt:variant>
        <vt:i4>9</vt:i4>
      </vt:variant>
      <vt:variant>
        <vt:lpstr>Tema</vt:lpstr>
      </vt:variant>
      <vt:variant>
        <vt:i4>4</vt:i4>
      </vt:variant>
      <vt:variant>
        <vt:lpstr>Títulos dos diapositivos</vt:lpstr>
      </vt:variant>
      <vt:variant>
        <vt:i4>26</vt:i4>
      </vt:variant>
    </vt:vector>
  </HeadingPairs>
  <TitlesOfParts>
    <vt:vector size="39" baseType="lpstr">
      <vt:lpstr>AR CARTER</vt:lpstr>
      <vt:lpstr>Arial</vt:lpstr>
      <vt:lpstr>Arial Black</vt:lpstr>
      <vt:lpstr>Calibri</vt:lpstr>
      <vt:lpstr>Calibri Light</vt:lpstr>
      <vt:lpstr>Cambria Math</vt:lpstr>
      <vt:lpstr>Corbel</vt:lpstr>
      <vt:lpstr>Trebuchet MS</vt:lpstr>
      <vt:lpstr>Wingdings 3</vt:lpstr>
      <vt:lpstr>Fasett</vt:lpstr>
      <vt:lpstr>1_Tema do Office</vt:lpstr>
      <vt:lpstr>Base</vt:lpstr>
      <vt:lpstr>Tema do Office</vt:lpstr>
      <vt:lpstr>Ecosystems</vt:lpstr>
      <vt:lpstr>Group 1</vt:lpstr>
      <vt:lpstr>Ecosystems</vt:lpstr>
      <vt:lpstr>Question 1</vt:lpstr>
      <vt:lpstr>Question 2</vt:lpstr>
      <vt:lpstr>Question 3</vt:lpstr>
      <vt:lpstr>Ecological footprint</vt:lpstr>
      <vt:lpstr>Apresentação do PowerPoint</vt:lpstr>
      <vt:lpstr>Group 2</vt:lpstr>
      <vt:lpstr>Mediterranium Forest</vt:lpstr>
      <vt:lpstr>Question 4 – Aspects of forest fires</vt:lpstr>
      <vt:lpstr>Question 5 – Economic importance of trees</vt:lpstr>
      <vt:lpstr>Question 6 – Portuguese coast erosion</vt:lpstr>
      <vt:lpstr>Group 3</vt:lpstr>
      <vt:lpstr>ECOSYSTEMS AND THEIR ISSUES</vt:lpstr>
      <vt:lpstr> Citizen’s individual contribution to the climate changes: </vt:lpstr>
      <vt:lpstr>Apresentação do PowerPoint</vt:lpstr>
      <vt:lpstr> Endangered species in Portugal:</vt:lpstr>
      <vt:lpstr>  Ex-situ conservation and the Iberian Lynx:</vt:lpstr>
      <vt:lpstr>Apresentação do PowerPoint</vt:lpstr>
      <vt:lpstr>Apresentação do PowerPoint</vt:lpstr>
      <vt:lpstr>Multiple choices</vt:lpstr>
      <vt:lpstr>Multiple choices</vt:lpstr>
      <vt:lpstr>Multiple choices</vt:lpstr>
      <vt:lpstr>Multiple choices</vt:lpstr>
      <vt:lpstr>Multiple choices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Ecossystems</dc:title>
  <dc:creator>Catia Laundos</dc:creator>
  <cp:lastModifiedBy>Marilia Pereira</cp:lastModifiedBy>
  <cp:revision>11</cp:revision>
  <dcterms:created xsi:type="dcterms:W3CDTF">2017-10-18T14:24:41Z</dcterms:created>
  <dcterms:modified xsi:type="dcterms:W3CDTF">2018-06-20T11:35:24Z</dcterms:modified>
</cp:coreProperties>
</file>