
<file path=[Content_Types].xml><?xml version="1.0" encoding="utf-8"?>
<Types xmlns="http://schemas.openxmlformats.org/package/2006/content-types">
  <Default Extension="png" ContentType="image/png"/>
  <Default Extension="jpg&amp;ehk=nS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17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201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599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16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2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4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5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5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7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5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504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3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6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v-SE"/>
              <a:t>2018-11-28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2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5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066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95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209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176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0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796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70C4A-740D-434A-B445-03ACAC85297B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2BCA5-DBB8-49CC-98F9-D032A7659632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431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sv-SE"/>
              <a:pPr/>
              <a:t>2018-11-28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41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&amp;ehk=nS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4" Type="http://schemas.openxmlformats.org/officeDocument/2006/relationships/audio" Target="../media/media15.m4a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3.m4a"/><Relationship Id="rId7" Type="http://schemas.openxmlformats.org/officeDocument/2006/relationships/image" Target="../media/image2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516923" y="2391508"/>
            <a:ext cx="4642338" cy="1645920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chemeClr val="bg1"/>
                </a:solidFill>
              </a:rPr>
              <a:t>COP21 and the new </a:t>
            </a:r>
            <a:r>
              <a:rPr lang="sv-SE" sz="4000" b="1" dirty="0" err="1">
                <a:solidFill>
                  <a:schemeClr val="bg1"/>
                </a:solidFill>
              </a:rPr>
              <a:t>climate</a:t>
            </a:r>
            <a:r>
              <a:rPr lang="sv-SE" sz="4000" b="1" dirty="0">
                <a:solidFill>
                  <a:schemeClr val="bg1"/>
                </a:solidFill>
              </a:rPr>
              <a:t> deal </a:t>
            </a:r>
            <a:r>
              <a:rPr lang="sv-SE" sz="4000" b="1" dirty="0" err="1">
                <a:solidFill>
                  <a:schemeClr val="bg1"/>
                </a:solidFill>
              </a:rPr>
              <a:t>of</a:t>
            </a:r>
            <a:r>
              <a:rPr lang="sv-SE" sz="4000" b="1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361096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sv-SE" dirty="0" err="1">
                <a:solidFill>
                  <a:srgbClr val="545454">
                    <a:lumMod val="50000"/>
                  </a:srgbClr>
                </a:solidFill>
                <a:latin typeface="Century Gothic"/>
              </a:rPr>
              <a:t>Climate</a:t>
            </a:r>
            <a:r>
              <a:rPr lang="sv-SE" dirty="0">
                <a:solidFill>
                  <a:srgbClr val="545454">
                    <a:lumMod val="50000"/>
                  </a:srgbClr>
                </a:solidFill>
                <a:latin typeface="Century Gothic"/>
              </a:rPr>
              <a:t> </a:t>
            </a:r>
            <a:r>
              <a:rPr lang="sv-SE" dirty="0" err="1">
                <a:solidFill>
                  <a:srgbClr val="545454">
                    <a:lumMod val="50000"/>
                  </a:srgbClr>
                </a:solidFill>
                <a:latin typeface="Century Gothic"/>
              </a:rPr>
              <a:t>change</a:t>
            </a:r>
            <a:r>
              <a:rPr lang="sv-SE" dirty="0">
                <a:solidFill>
                  <a:srgbClr val="545454">
                    <a:lumMod val="50000"/>
                  </a:srgbClr>
                </a:solidFill>
                <a:latin typeface="Century Gothic"/>
              </a:rPr>
              <a:t> and </a:t>
            </a:r>
            <a:r>
              <a:rPr lang="sv-SE" dirty="0" err="1">
                <a:solidFill>
                  <a:srgbClr val="545454">
                    <a:lumMod val="50000"/>
                  </a:srgbClr>
                </a:solidFill>
                <a:latin typeface="Century Gothic"/>
              </a:rPr>
              <a:t>sustainable</a:t>
            </a:r>
            <a:r>
              <a:rPr lang="sv-SE" dirty="0">
                <a:solidFill>
                  <a:srgbClr val="545454">
                    <a:lumMod val="50000"/>
                  </a:srgbClr>
                </a:solidFill>
                <a:latin typeface="Century Gothic"/>
              </a:rPr>
              <a:t> </a:t>
            </a:r>
            <a:r>
              <a:rPr lang="sv-SE" dirty="0" err="1">
                <a:solidFill>
                  <a:srgbClr val="545454">
                    <a:lumMod val="50000"/>
                  </a:srgbClr>
                </a:solidFill>
                <a:latin typeface="Century Gothic"/>
              </a:rPr>
              <a:t>energy</a:t>
            </a:r>
            <a:endParaRPr lang="sv-SE" dirty="0">
              <a:solidFill>
                <a:srgbClr val="545454">
                  <a:lumMod val="50000"/>
                </a:srgbClr>
              </a:solidFill>
              <a:latin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rgbClr val="545454"/>
                </a:solidFill>
              </a:rPr>
              <a:t>Erasmus</a:t>
            </a:r>
          </a:p>
        </p:txBody>
      </p:sp>
    </p:spTree>
    <p:extLst>
      <p:ext uri="{BB962C8B-B14F-4D97-AF65-F5344CB8AC3E}">
        <p14:creationId xmlns:p14="http://schemas.microsoft.com/office/powerpoint/2010/main" val="40753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100" dirty="0" err="1">
                <a:latin typeface="Arial Rounded MT Bold" panose="020F0704030504030204" pitchFamily="34" charset="0"/>
              </a:rPr>
              <a:t>How</a:t>
            </a:r>
            <a:r>
              <a:rPr lang="sv-SE" sz="3100" dirty="0">
                <a:latin typeface="Arial Rounded MT Bold" panose="020F0704030504030204" pitchFamily="34" charset="0"/>
              </a:rPr>
              <a:t> </a:t>
            </a:r>
            <a:r>
              <a:rPr lang="sv-SE" sz="3100" dirty="0" err="1">
                <a:latin typeface="Arial Rounded MT Bold" panose="020F0704030504030204" pitchFamily="34" charset="0"/>
              </a:rPr>
              <a:t>serious</a:t>
            </a:r>
            <a:r>
              <a:rPr lang="sv-SE" sz="3100" dirty="0">
                <a:latin typeface="Arial Rounded MT Bold" panose="020F0704030504030204" pitchFamily="34" charset="0"/>
              </a:rPr>
              <a:t> is the </a:t>
            </a:r>
            <a:r>
              <a:rPr lang="sv-SE" sz="3100" dirty="0" err="1">
                <a:latin typeface="Arial Rounded MT Bold" panose="020F0704030504030204" pitchFamily="34" charset="0"/>
              </a:rPr>
              <a:t>climate</a:t>
            </a:r>
            <a:r>
              <a:rPr lang="sv-SE" sz="3100" dirty="0">
                <a:latin typeface="Arial Rounded MT Bold" panose="020F0704030504030204" pitchFamily="34" charset="0"/>
              </a:rPr>
              <a:t> </a:t>
            </a:r>
            <a:r>
              <a:rPr lang="sv-SE" sz="3100" dirty="0" err="1">
                <a:latin typeface="Arial Rounded MT Bold" panose="020F0704030504030204" pitchFamily="34" charset="0"/>
              </a:rPr>
              <a:t>change</a:t>
            </a:r>
            <a:r>
              <a:rPr lang="sv-SE" sz="3100" dirty="0">
                <a:latin typeface="Arial Rounded MT Bold" panose="020F0704030504030204" pitchFamily="34" charset="0"/>
              </a:rPr>
              <a:t> </a:t>
            </a:r>
            <a:r>
              <a:rPr lang="sv-SE" sz="3100" dirty="0" err="1">
                <a:latin typeface="Arial Rounded MT Bold" panose="020F0704030504030204" pitchFamily="34" charset="0"/>
              </a:rPr>
              <a:t>of</a:t>
            </a:r>
            <a:r>
              <a:rPr lang="sv-SE" sz="3100" dirty="0">
                <a:latin typeface="Arial Rounded MT Bold" panose="020F0704030504030204" pitchFamily="34" charset="0"/>
              </a:rPr>
              <a:t> </a:t>
            </a:r>
            <a:r>
              <a:rPr lang="sv-SE" sz="3100" dirty="0" err="1">
                <a:latin typeface="Arial Rounded MT Bold" panose="020F0704030504030204" pitchFamily="34" charset="0"/>
              </a:rPr>
              <a:t>today</a:t>
            </a:r>
            <a:r>
              <a:rPr lang="sv-SE" sz="3100" dirty="0">
                <a:latin typeface="Arial Rounded MT Bold" panose="020F0704030504030204" pitchFamily="34" charset="0"/>
              </a:rPr>
              <a:t>? 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1202333" y="1600201"/>
            <a:ext cx="4709160" cy="838201"/>
          </a:xfrm>
        </p:spPr>
        <p:txBody>
          <a:bodyPr/>
          <a:lstStyle/>
          <a:p>
            <a:r>
              <a:rPr lang="sv-SE" dirty="0" err="1"/>
              <a:t>Today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>
          <a:xfrm>
            <a:off x="1202333" y="2411899"/>
            <a:ext cx="4709160" cy="3428999"/>
          </a:xfrm>
        </p:spPr>
        <p:txBody>
          <a:bodyPr>
            <a:normAutofit lnSpcReduction="10000"/>
          </a:bodyPr>
          <a:lstStyle/>
          <a:p>
            <a:r>
              <a:rPr lang="sv-SE" dirty="0"/>
              <a:t>The global </a:t>
            </a:r>
            <a:r>
              <a:rPr lang="sv-SE" dirty="0" err="1"/>
              <a:t>temperature</a:t>
            </a:r>
            <a:r>
              <a:rPr lang="sv-SE" dirty="0"/>
              <a:t> has risen by 0.74 </a:t>
            </a:r>
            <a:r>
              <a:rPr lang="sv-SE" dirty="0" err="1"/>
              <a:t>degrees</a:t>
            </a:r>
            <a:r>
              <a:rPr lang="sv-SE" dirty="0"/>
              <a:t> </a:t>
            </a:r>
            <a:r>
              <a:rPr lang="sv-SE" dirty="0" err="1"/>
              <a:t>celcius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1906.</a:t>
            </a:r>
          </a:p>
          <a:p>
            <a:r>
              <a:rPr lang="sv-SE" dirty="0"/>
              <a:t> </a:t>
            </a:r>
            <a:r>
              <a:rPr lang="sv-SE" dirty="0" err="1"/>
              <a:t>Melting</a:t>
            </a:r>
            <a:r>
              <a:rPr lang="sv-SE" dirty="0"/>
              <a:t> </a:t>
            </a:r>
            <a:r>
              <a:rPr lang="sv-SE" dirty="0" err="1"/>
              <a:t>arctic</a:t>
            </a:r>
            <a:r>
              <a:rPr lang="sv-SE" dirty="0"/>
              <a:t> </a:t>
            </a:r>
            <a:r>
              <a:rPr lang="sv-SE" dirty="0" err="1"/>
              <a:t>ice</a:t>
            </a:r>
            <a:r>
              <a:rPr lang="sv-SE" dirty="0"/>
              <a:t> </a:t>
            </a:r>
          </a:p>
          <a:p>
            <a:r>
              <a:rPr lang="sv-SE" dirty="0" err="1"/>
              <a:t>Natural</a:t>
            </a:r>
            <a:r>
              <a:rPr lang="sv-SE" dirty="0"/>
              <a:t> </a:t>
            </a:r>
            <a:r>
              <a:rPr lang="sv-SE" dirty="0" err="1"/>
              <a:t>catastrophies</a:t>
            </a:r>
            <a:r>
              <a:rPr lang="sv-SE" dirty="0"/>
              <a:t>.</a:t>
            </a:r>
          </a:p>
          <a:p>
            <a:r>
              <a:rPr lang="sv-SE" dirty="0"/>
              <a:t>Health </a:t>
            </a:r>
            <a:r>
              <a:rPr lang="sv-SE" dirty="0" err="1"/>
              <a:t>concerns</a:t>
            </a:r>
            <a:r>
              <a:rPr lang="sv-SE" dirty="0"/>
              <a:t> </a:t>
            </a:r>
          </a:p>
          <a:p>
            <a:r>
              <a:rPr lang="sv-SE" dirty="0" err="1"/>
              <a:t>Running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resources</a:t>
            </a:r>
            <a:r>
              <a:rPr lang="sv-SE" dirty="0"/>
              <a:t> </a:t>
            </a:r>
          </a:p>
          <a:p>
            <a:r>
              <a:rPr lang="sv-SE" dirty="0" err="1"/>
              <a:t>Acidification</a:t>
            </a:r>
            <a:r>
              <a:rPr lang="sv-SE" dirty="0"/>
              <a:t> 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28221" y="1594182"/>
            <a:ext cx="5081614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0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83432" y="620688"/>
            <a:ext cx="9989370" cy="979512"/>
          </a:xfrm>
        </p:spPr>
        <p:txBody>
          <a:bodyPr>
            <a:normAutofit fontScale="90000"/>
          </a:bodyPr>
          <a:lstStyle/>
          <a:p>
            <a:r>
              <a:rPr lang="sv-SE" sz="3100" dirty="0">
                <a:latin typeface="Arial Rounded MT Bold" panose="020F0704030504030204" pitchFamily="34" charset="0"/>
              </a:rPr>
              <a:t>In the </a:t>
            </a:r>
            <a:r>
              <a:rPr lang="sv-SE" sz="3100" dirty="0" err="1">
                <a:latin typeface="Arial Rounded MT Bold" panose="020F0704030504030204" pitchFamily="34" charset="0"/>
              </a:rPr>
              <a:t>future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29311" y="1268760"/>
            <a:ext cx="4948806" cy="4572000"/>
          </a:xfrm>
        </p:spPr>
        <p:txBody>
          <a:bodyPr>
            <a:normAutofit fontScale="92500" lnSpcReduction="10000"/>
          </a:bodyPr>
          <a:lstStyle/>
          <a:p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rise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3.4 </a:t>
            </a:r>
            <a:r>
              <a:rPr lang="sv-SE" dirty="0" err="1"/>
              <a:t>degrees</a:t>
            </a:r>
            <a:r>
              <a:rPr lang="sv-SE" dirty="0"/>
              <a:t> </a:t>
            </a:r>
            <a:r>
              <a:rPr lang="sv-SE" dirty="0" err="1"/>
              <a:t>celcius</a:t>
            </a:r>
            <a:r>
              <a:rPr lang="sv-SE" dirty="0"/>
              <a:t> by the end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century</a:t>
            </a:r>
            <a:r>
              <a:rPr lang="sv-SE" dirty="0"/>
              <a:t>.</a:t>
            </a:r>
          </a:p>
          <a:p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sea</a:t>
            </a:r>
            <a:r>
              <a:rPr lang="sv-SE" dirty="0"/>
              <a:t> </a:t>
            </a:r>
            <a:r>
              <a:rPr lang="sv-SE" dirty="0" err="1"/>
              <a:t>levels</a:t>
            </a:r>
            <a:r>
              <a:rPr lang="sv-SE" dirty="0"/>
              <a:t> </a:t>
            </a:r>
          </a:p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severe</a:t>
            </a:r>
            <a:r>
              <a:rPr lang="sv-SE" dirty="0"/>
              <a:t> and </a:t>
            </a:r>
            <a:r>
              <a:rPr lang="sv-SE" dirty="0" err="1"/>
              <a:t>frequent</a:t>
            </a:r>
            <a:r>
              <a:rPr lang="sv-SE" dirty="0"/>
              <a:t> </a:t>
            </a:r>
            <a:r>
              <a:rPr lang="sv-SE" dirty="0" err="1"/>
              <a:t>catastrophies</a:t>
            </a:r>
            <a:r>
              <a:rPr lang="sv-SE" dirty="0"/>
              <a:t>.</a:t>
            </a:r>
          </a:p>
          <a:p>
            <a:r>
              <a:rPr lang="sv-SE" dirty="0"/>
              <a:t>Health </a:t>
            </a:r>
            <a:r>
              <a:rPr lang="sv-SE" dirty="0" err="1"/>
              <a:t>concerns</a:t>
            </a:r>
            <a:r>
              <a:rPr lang="sv-SE" dirty="0"/>
              <a:t> </a:t>
            </a:r>
          </a:p>
          <a:p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resources</a:t>
            </a:r>
            <a:r>
              <a:rPr lang="sv-SE" dirty="0"/>
              <a:t> </a:t>
            </a:r>
          </a:p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consequenses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might</a:t>
            </a:r>
            <a:r>
              <a:rPr lang="sv-SE" dirty="0"/>
              <a:t> not </a:t>
            </a:r>
            <a:r>
              <a:rPr lang="sv-SE" dirty="0" err="1"/>
              <a:t>know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today</a:t>
            </a:r>
            <a:r>
              <a:rPr lang="sv-SE" dirty="0"/>
              <a:t> </a:t>
            </a:r>
          </a:p>
          <a:p>
            <a:r>
              <a:rPr lang="sv-SE" dirty="0" err="1"/>
              <a:t>Extinction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species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9" y="390663"/>
            <a:ext cx="4798403" cy="58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>
                <a:latin typeface="Arial Rounded MT Bold" panose="020F0704030504030204" pitchFamily="34" charset="0"/>
              </a:rPr>
              <a:t>In </a:t>
            </a:r>
            <a:r>
              <a:rPr lang="sv-SE" sz="2800" dirty="0" err="1">
                <a:latin typeface="Arial Rounded MT Bold" panose="020F0704030504030204" pitchFamily="34" charset="0"/>
              </a:rPr>
              <a:t>what</a:t>
            </a:r>
            <a:r>
              <a:rPr lang="sv-SE" sz="2800" dirty="0">
                <a:latin typeface="Arial Rounded MT Bold" panose="020F0704030504030204" pitchFamily="34" charset="0"/>
              </a:rPr>
              <a:t> </a:t>
            </a:r>
            <a:r>
              <a:rPr lang="sv-SE" sz="2800" dirty="0" err="1">
                <a:latin typeface="Arial Rounded MT Bold" panose="020F0704030504030204" pitchFamily="34" charset="0"/>
              </a:rPr>
              <a:t>ways</a:t>
            </a:r>
            <a:r>
              <a:rPr lang="sv-SE" sz="2800" dirty="0">
                <a:latin typeface="Arial Rounded MT Bold" panose="020F0704030504030204" pitchFamily="34" charset="0"/>
              </a:rPr>
              <a:t> do humans </a:t>
            </a:r>
            <a:r>
              <a:rPr lang="sv-SE" sz="2800" dirty="0" err="1">
                <a:latin typeface="Arial Rounded MT Bold" panose="020F0704030504030204" pitchFamily="34" charset="0"/>
              </a:rPr>
              <a:t>contribute</a:t>
            </a:r>
            <a:r>
              <a:rPr lang="sv-SE" sz="2800" dirty="0">
                <a:latin typeface="Arial Rounded MT Bold" panose="020F0704030504030204" pitchFamily="34" charset="0"/>
              </a:rPr>
              <a:t> to </a:t>
            </a:r>
            <a:r>
              <a:rPr lang="sv-SE" sz="2800" dirty="0" err="1">
                <a:latin typeface="Arial Rounded MT Bold" panose="020F0704030504030204" pitchFamily="34" charset="0"/>
              </a:rPr>
              <a:t>climate</a:t>
            </a:r>
            <a:r>
              <a:rPr lang="sv-SE" sz="2800" dirty="0">
                <a:latin typeface="Arial Rounded MT Bold" panose="020F0704030504030204" pitchFamily="34" charset="0"/>
              </a:rPr>
              <a:t> </a:t>
            </a:r>
            <a:r>
              <a:rPr lang="sv-SE" sz="2800" dirty="0" err="1">
                <a:latin typeface="Arial Rounded MT Bold" panose="020F0704030504030204" pitchFamily="34" charset="0"/>
              </a:rPr>
              <a:t>change</a:t>
            </a:r>
            <a:r>
              <a:rPr lang="sv-SE" sz="2800" dirty="0">
                <a:latin typeface="Arial Rounded MT Bold" panose="020F0704030504030204" pitchFamily="34" charset="0"/>
              </a:rPr>
              <a:t>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Carbon</a:t>
            </a:r>
            <a:r>
              <a:rPr lang="sv-SE" dirty="0"/>
              <a:t> </a:t>
            </a:r>
            <a:r>
              <a:rPr lang="sv-SE" dirty="0" err="1"/>
              <a:t>dioxides</a:t>
            </a:r>
            <a:r>
              <a:rPr lang="sv-SE" dirty="0"/>
              <a:t> emissions</a:t>
            </a:r>
          </a:p>
          <a:p>
            <a:r>
              <a:rPr lang="sv-SE" dirty="0" err="1"/>
              <a:t>Meat</a:t>
            </a:r>
            <a:r>
              <a:rPr lang="sv-SE" dirty="0"/>
              <a:t> </a:t>
            </a:r>
            <a:r>
              <a:rPr lang="sv-SE" dirty="0" err="1"/>
              <a:t>industry</a:t>
            </a:r>
            <a:r>
              <a:rPr lang="sv-SE" dirty="0"/>
              <a:t> </a:t>
            </a:r>
            <a:r>
              <a:rPr lang="sv-SE" dirty="0" err="1"/>
              <a:t>emitts</a:t>
            </a:r>
            <a:r>
              <a:rPr lang="sv-SE" dirty="0"/>
              <a:t> </a:t>
            </a:r>
            <a:r>
              <a:rPr lang="sv-SE" dirty="0" err="1"/>
              <a:t>methane</a:t>
            </a:r>
            <a:r>
              <a:rPr lang="sv-SE" dirty="0"/>
              <a:t> gas</a:t>
            </a:r>
          </a:p>
          <a:p>
            <a:r>
              <a:rPr lang="sv-SE" dirty="0" err="1"/>
              <a:t>Fertilisation</a:t>
            </a:r>
            <a:r>
              <a:rPr lang="sv-SE" dirty="0"/>
              <a:t> medicine </a:t>
            </a:r>
            <a:r>
              <a:rPr lang="sv-SE" dirty="0" err="1"/>
              <a:t>effects</a:t>
            </a:r>
            <a:r>
              <a:rPr lang="sv-SE" dirty="0"/>
              <a:t> species</a:t>
            </a:r>
          </a:p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non </a:t>
            </a:r>
            <a:r>
              <a:rPr lang="sv-SE" dirty="0" err="1"/>
              <a:t>renewable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, </a:t>
            </a:r>
            <a:r>
              <a:rPr lang="sv-SE" dirty="0" err="1"/>
              <a:t>such</a:t>
            </a:r>
            <a:r>
              <a:rPr lang="sv-SE" dirty="0"/>
              <a:t> as fossil </a:t>
            </a:r>
            <a:r>
              <a:rPr lang="sv-SE" dirty="0" err="1"/>
              <a:t>fuels</a:t>
            </a:r>
            <a:r>
              <a:rPr lang="sv-SE" dirty="0"/>
              <a:t> in </a:t>
            </a:r>
            <a:r>
              <a:rPr lang="sv-SE" dirty="0" err="1"/>
              <a:t>transportation</a:t>
            </a:r>
            <a:r>
              <a:rPr lang="sv-SE" dirty="0"/>
              <a:t> </a:t>
            </a:r>
            <a:r>
              <a:rPr lang="sv-SE" dirty="0" err="1"/>
              <a:t>devices</a:t>
            </a:r>
            <a:r>
              <a:rPr lang="sv-SE" dirty="0"/>
              <a:t>, </a:t>
            </a:r>
            <a:r>
              <a:rPr lang="sv-SE" dirty="0" err="1"/>
              <a:t>industries</a:t>
            </a:r>
            <a:r>
              <a:rPr lang="sv-SE" dirty="0"/>
              <a:t> etc.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1412777"/>
            <a:ext cx="2705100" cy="168592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207568" y="4512360"/>
            <a:ext cx="2952328" cy="196464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298" y="4000500"/>
            <a:ext cx="3724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err="1">
                <a:latin typeface="Arial Rounded MT Bold" panose="020F0704030504030204" pitchFamily="34" charset="0"/>
              </a:rPr>
              <a:t>Measures</a:t>
            </a:r>
            <a:r>
              <a:rPr lang="sv-SE" sz="3200" dirty="0">
                <a:latin typeface="Arial Rounded MT Bold" panose="020F0704030504030204" pitchFamily="34" charset="0"/>
              </a:rPr>
              <a:t> to </a:t>
            </a:r>
            <a:r>
              <a:rPr lang="sv-SE" sz="3200" dirty="0" err="1">
                <a:latin typeface="Arial Rounded MT Bold" panose="020F0704030504030204" pitchFamily="34" charset="0"/>
              </a:rPr>
              <a:t>reduce</a:t>
            </a:r>
            <a:r>
              <a:rPr lang="sv-SE" sz="3200" dirty="0">
                <a:latin typeface="Arial Rounded MT Bold" panose="020F0704030504030204" pitchFamily="34" charset="0"/>
              </a:rPr>
              <a:t> </a:t>
            </a:r>
            <a:r>
              <a:rPr lang="sv-SE" sz="3200" dirty="0" err="1">
                <a:latin typeface="Arial Rounded MT Bold" panose="020F0704030504030204" pitchFamily="34" charset="0"/>
              </a:rPr>
              <a:t>climate</a:t>
            </a:r>
            <a:r>
              <a:rPr lang="sv-SE" sz="3200" dirty="0">
                <a:latin typeface="Arial Rounded MT Bold" panose="020F0704030504030204" pitchFamily="34" charset="0"/>
              </a:rPr>
              <a:t> </a:t>
            </a:r>
            <a:r>
              <a:rPr lang="sv-SE" sz="3200" dirty="0" err="1">
                <a:latin typeface="Arial Rounded MT Bold" panose="020F0704030504030204" pitchFamily="34" charset="0"/>
              </a:rPr>
              <a:t>change</a:t>
            </a:r>
            <a:endParaRPr lang="sv-SE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New </a:t>
            </a:r>
            <a:r>
              <a:rPr lang="sv-SE" dirty="0" err="1"/>
              <a:t>transportation</a:t>
            </a:r>
            <a:r>
              <a:rPr lang="sv-SE" dirty="0"/>
              <a:t> </a:t>
            </a:r>
            <a:r>
              <a:rPr lang="sv-SE" dirty="0" err="1"/>
              <a:t>methods</a:t>
            </a:r>
            <a:endParaRPr lang="sv-SE" dirty="0"/>
          </a:p>
          <a:p>
            <a:r>
              <a:rPr lang="sv-SE" dirty="0"/>
              <a:t>New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sources</a:t>
            </a:r>
            <a:endParaRPr lang="sv-SE" dirty="0"/>
          </a:p>
          <a:p>
            <a:r>
              <a:rPr lang="sv-SE" dirty="0"/>
              <a:t>Less </a:t>
            </a:r>
            <a:r>
              <a:rPr lang="sv-SE" dirty="0" err="1"/>
              <a:t>meat</a:t>
            </a:r>
            <a:r>
              <a:rPr lang="sv-SE" dirty="0"/>
              <a:t> </a:t>
            </a:r>
            <a:r>
              <a:rPr lang="sv-SE" dirty="0" err="1"/>
              <a:t>consumption</a:t>
            </a:r>
            <a:r>
              <a:rPr lang="sv-SE" dirty="0"/>
              <a:t>, </a:t>
            </a:r>
            <a:r>
              <a:rPr lang="sv-SE" dirty="0" err="1"/>
              <a:t>more</a:t>
            </a:r>
            <a:r>
              <a:rPr lang="sv-SE" dirty="0"/>
              <a:t> vegetarian options</a:t>
            </a:r>
          </a:p>
          <a:p>
            <a:r>
              <a:rPr lang="sv-SE" dirty="0"/>
              <a:t>Filters in </a:t>
            </a:r>
            <a:r>
              <a:rPr lang="sv-SE" dirty="0" err="1"/>
              <a:t>factories</a:t>
            </a:r>
            <a:r>
              <a:rPr lang="sv-SE" dirty="0"/>
              <a:t> to </a:t>
            </a:r>
            <a:r>
              <a:rPr lang="sv-SE" dirty="0" err="1"/>
              <a:t>prevent</a:t>
            </a:r>
            <a:r>
              <a:rPr lang="sv-SE" dirty="0"/>
              <a:t> emissions</a:t>
            </a:r>
          </a:p>
          <a:p>
            <a:r>
              <a:rPr lang="sv-SE" dirty="0"/>
              <a:t>Global recycling</a:t>
            </a:r>
          </a:p>
        </p:txBody>
      </p:sp>
    </p:spTree>
    <p:extLst>
      <p:ext uri="{BB962C8B-B14F-4D97-AF65-F5344CB8AC3E}">
        <p14:creationId xmlns:p14="http://schemas.microsoft.com/office/powerpoint/2010/main" val="38147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err="1">
                <a:latin typeface="Arial Rounded MT Bold" panose="020F0704030504030204" pitchFamily="34" charset="0"/>
              </a:rPr>
              <a:t>Current</a:t>
            </a:r>
            <a:r>
              <a:rPr lang="sv-SE" sz="3200" dirty="0">
                <a:latin typeface="Arial Rounded MT Bold" panose="020F0704030504030204" pitchFamily="34" charset="0"/>
              </a:rPr>
              <a:t> </a:t>
            </a:r>
            <a:r>
              <a:rPr lang="sv-SE" sz="3200" dirty="0" err="1">
                <a:latin typeface="Arial Rounded MT Bold" panose="020F0704030504030204" pitchFamily="34" charset="0"/>
              </a:rPr>
              <a:t>measures</a:t>
            </a:r>
            <a:r>
              <a:rPr lang="sv-SE" sz="3200" dirty="0">
                <a:latin typeface="Arial Rounded MT Bold" panose="020F0704030504030204" pitchFamily="34" charset="0"/>
              </a:rPr>
              <a:t> in </a:t>
            </a:r>
            <a:r>
              <a:rPr lang="sv-SE" sz="3200" dirty="0" err="1">
                <a:latin typeface="Arial Rounded MT Bold" panose="020F0704030504030204" pitchFamily="34" charset="0"/>
              </a:rPr>
              <a:t>our</a:t>
            </a:r>
            <a:r>
              <a:rPr lang="sv-SE" sz="3200" dirty="0">
                <a:latin typeface="Arial Rounded MT Bold" panose="020F0704030504030204" pitchFamily="34" charset="0"/>
              </a:rPr>
              <a:t> </a:t>
            </a:r>
            <a:r>
              <a:rPr lang="sv-SE" sz="3200" dirty="0" err="1">
                <a:latin typeface="Arial Rounded MT Bold" panose="020F0704030504030204" pitchFamily="34" charset="0"/>
              </a:rPr>
              <a:t>countries</a:t>
            </a:r>
            <a:endParaRPr lang="sv-SE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sv-SE" dirty="0"/>
              <a:t>Sweden:</a:t>
            </a:r>
          </a:p>
          <a:p>
            <a:r>
              <a:rPr lang="sv-SE" sz="1800" dirty="0" err="1"/>
              <a:t>Windmills</a:t>
            </a:r>
            <a:r>
              <a:rPr lang="sv-SE" sz="1800" dirty="0"/>
              <a:t> and </a:t>
            </a:r>
            <a:r>
              <a:rPr lang="sv-SE" sz="1800" dirty="0" err="1"/>
              <a:t>hydroelectric</a:t>
            </a:r>
            <a:r>
              <a:rPr lang="sv-SE" sz="1800" dirty="0"/>
              <a:t> </a:t>
            </a:r>
            <a:r>
              <a:rPr lang="sv-SE" sz="1800" dirty="0" err="1"/>
              <a:t>powerplants</a:t>
            </a:r>
            <a:endParaRPr lang="sv-SE" sz="1800" dirty="0"/>
          </a:p>
          <a:p>
            <a:r>
              <a:rPr lang="sv-SE" sz="1800" dirty="0"/>
              <a:t>Recycling</a:t>
            </a:r>
          </a:p>
          <a:p>
            <a:pPr marL="45720" indent="0">
              <a:buNone/>
            </a:pPr>
            <a:r>
              <a:rPr lang="sv-SE" dirty="0"/>
              <a:t>Portugal: </a:t>
            </a:r>
          </a:p>
          <a:p>
            <a:r>
              <a:rPr lang="sv-SE" sz="1800" dirty="0" err="1"/>
              <a:t>Wave</a:t>
            </a:r>
            <a:r>
              <a:rPr lang="sv-SE" sz="1800" dirty="0"/>
              <a:t> </a:t>
            </a:r>
            <a:r>
              <a:rPr lang="sv-SE" sz="1800" dirty="0" err="1"/>
              <a:t>energy</a:t>
            </a:r>
            <a:endParaRPr lang="sv-SE" sz="1800" dirty="0"/>
          </a:p>
          <a:p>
            <a:r>
              <a:rPr lang="sv-SE" sz="1800" dirty="0"/>
              <a:t>Heat from </a:t>
            </a:r>
            <a:r>
              <a:rPr lang="sv-SE" sz="1800" dirty="0" err="1"/>
              <a:t>volcanos</a:t>
            </a:r>
            <a:endParaRPr lang="sv-SE" sz="1800" dirty="0"/>
          </a:p>
          <a:p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half" idx="2"/>
          </p:nvPr>
        </p:nvSpPr>
        <p:spPr>
          <a:xfrm>
            <a:off x="6384032" y="1828800"/>
            <a:ext cx="4708734" cy="4343400"/>
          </a:xfrm>
        </p:spPr>
        <p:txBody>
          <a:bodyPr/>
          <a:lstStyle/>
          <a:p>
            <a:pPr marL="45720" indent="0">
              <a:buNone/>
            </a:pPr>
            <a:r>
              <a:rPr lang="sv-SE" dirty="0" err="1"/>
              <a:t>Belgium</a:t>
            </a:r>
            <a:r>
              <a:rPr lang="sv-SE" dirty="0"/>
              <a:t>: </a:t>
            </a:r>
          </a:p>
          <a:p>
            <a:r>
              <a:rPr lang="sv-SE" sz="1800" dirty="0"/>
              <a:t>Recycling</a:t>
            </a:r>
          </a:p>
          <a:p>
            <a:r>
              <a:rPr lang="sv-SE" sz="1800" dirty="0" err="1"/>
              <a:t>Biomethanisation</a:t>
            </a:r>
            <a:endParaRPr lang="sv-SE" sz="1800" dirty="0"/>
          </a:p>
          <a:p>
            <a:pPr marL="45720" indent="0">
              <a:buNone/>
            </a:pPr>
            <a:r>
              <a:rPr lang="sv-SE" dirty="0" err="1"/>
              <a:t>Turkey</a:t>
            </a:r>
            <a:r>
              <a:rPr lang="sv-SE" dirty="0"/>
              <a:t>:</a:t>
            </a:r>
          </a:p>
          <a:p>
            <a:r>
              <a:rPr lang="sv-SE" sz="1800" dirty="0"/>
              <a:t>Solar </a:t>
            </a:r>
            <a:r>
              <a:rPr lang="sv-SE" sz="1800" dirty="0" err="1"/>
              <a:t>power</a:t>
            </a:r>
            <a:r>
              <a:rPr lang="sv-SE" sz="1800" dirty="0"/>
              <a:t> plants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931" y="2861377"/>
            <a:ext cx="2226703" cy="1619928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670" y="1600201"/>
            <a:ext cx="2095500" cy="2047875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446" y="4562476"/>
            <a:ext cx="2847975" cy="1609725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867" y="508518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947B7-D76C-4DC0-B531-B822F0302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choise</a:t>
            </a:r>
            <a:r>
              <a:rPr lang="sv-SE" dirty="0"/>
              <a:t> </a:t>
            </a:r>
            <a:r>
              <a:rPr lang="sv-SE" dirty="0" err="1"/>
              <a:t>Questions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E769CA-9EFE-4CCD-8325-6532ACE92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2" y="1828800"/>
            <a:ext cx="10431047" cy="4754562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en-GB" dirty="0"/>
              <a:t>1. How many degrees Celsius has the global temperature risen since 1906?</a:t>
            </a:r>
            <a:endParaRPr lang="sv-SE" dirty="0"/>
          </a:p>
          <a:p>
            <a:pPr marL="502920" indent="-457200">
              <a:buFont typeface="+mj-lt"/>
              <a:buAutoNum type="alphaLcParenR"/>
            </a:pPr>
            <a:r>
              <a:rPr lang="en-GB" dirty="0"/>
              <a:t>0,24 °C</a:t>
            </a:r>
            <a:endParaRPr lang="sv-SE" dirty="0"/>
          </a:p>
          <a:p>
            <a:pPr marL="502920" indent="-457200">
              <a:buFont typeface="+mj-lt"/>
              <a:buAutoNum type="alphaLcParenR"/>
            </a:pPr>
            <a:r>
              <a:rPr lang="en-GB" dirty="0"/>
              <a:t>0,54 °C</a:t>
            </a:r>
            <a:endParaRPr lang="sv-SE" dirty="0"/>
          </a:p>
          <a:p>
            <a:pPr marL="502920" indent="-457200">
              <a:buFont typeface="+mj-lt"/>
              <a:buAutoNum type="alphaLcParenR"/>
            </a:pPr>
            <a:r>
              <a:rPr lang="en-GB" dirty="0"/>
              <a:t>0,74 °C</a:t>
            </a:r>
            <a:endParaRPr lang="sv-SE" dirty="0"/>
          </a:p>
          <a:p>
            <a:pPr marL="45720" indent="0">
              <a:buNone/>
            </a:pPr>
            <a:endParaRPr lang="sv-SE" dirty="0"/>
          </a:p>
          <a:p>
            <a:pPr marL="45720" indent="0">
              <a:buNone/>
            </a:pPr>
            <a:r>
              <a:rPr lang="en-GB" dirty="0"/>
              <a:t>2. To reduce the emission of greenhouse gases Portugal has developed </a:t>
            </a:r>
            <a:endParaRPr lang="sv-SE" dirty="0"/>
          </a:p>
          <a:p>
            <a:pPr marL="502920" indent="-457200">
              <a:buFont typeface="+mj-lt"/>
              <a:buAutoNum type="alphaLcParenR"/>
            </a:pPr>
            <a:r>
              <a:rPr lang="sv-SE" dirty="0" err="1"/>
              <a:t>Hydroelectric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plants</a:t>
            </a:r>
          </a:p>
          <a:p>
            <a:pPr marL="502920" indent="-457200">
              <a:buFont typeface="+mj-lt"/>
              <a:buAutoNum type="alphaLcParenR"/>
            </a:pPr>
            <a:r>
              <a:rPr lang="sv-SE" dirty="0"/>
              <a:t>Solar </a:t>
            </a:r>
            <a:r>
              <a:rPr lang="sv-SE" dirty="0" err="1"/>
              <a:t>power</a:t>
            </a:r>
            <a:r>
              <a:rPr lang="sv-SE" dirty="0"/>
              <a:t> plants</a:t>
            </a:r>
          </a:p>
          <a:p>
            <a:pPr marL="502920" indent="-457200">
              <a:buFont typeface="+mj-lt"/>
              <a:buAutoNum type="alphaLcParenR"/>
            </a:pPr>
            <a:r>
              <a:rPr lang="sv-SE" dirty="0" err="1"/>
              <a:t>Wave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plants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96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065" y="1536700"/>
            <a:ext cx="6583069" cy="4394199"/>
          </a:xfrm>
          <a:prstGeom prst="rect">
            <a:avLst/>
          </a:prstGeom>
        </p:spPr>
      </p:pic>
      <p:sp>
        <p:nvSpPr>
          <p:cNvPr id="6" name="AutoShape 6" descr="Bildresulta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 err="1">
                <a:solidFill>
                  <a:schemeClr val="bg1"/>
                </a:solidFill>
              </a:rPr>
              <a:t>Which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energy</a:t>
            </a:r>
            <a:r>
              <a:rPr lang="sv-SE" sz="2000" dirty="0">
                <a:solidFill>
                  <a:schemeClr val="bg1"/>
                </a:solidFill>
              </a:rPr>
              <a:t>  </a:t>
            </a:r>
            <a:r>
              <a:rPr lang="sv-SE" sz="2000" dirty="0" err="1">
                <a:solidFill>
                  <a:schemeClr val="bg1"/>
                </a:solidFill>
              </a:rPr>
              <a:t>sources</a:t>
            </a:r>
            <a:r>
              <a:rPr lang="sv-SE" sz="2000" dirty="0">
                <a:solidFill>
                  <a:schemeClr val="bg1"/>
                </a:solidFill>
              </a:rPr>
              <a:t>  </a:t>
            </a:r>
            <a:r>
              <a:rPr lang="sv-SE" sz="2000" dirty="0" err="1">
                <a:solidFill>
                  <a:schemeClr val="bg1"/>
                </a:solidFill>
              </a:rPr>
              <a:t>are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mainly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used</a:t>
            </a:r>
            <a:r>
              <a:rPr lang="sv-SE" sz="2000" dirty="0">
                <a:solidFill>
                  <a:schemeClr val="bg1"/>
                </a:solidFill>
              </a:rPr>
              <a:t> for </a:t>
            </a:r>
            <a:r>
              <a:rPr lang="sv-SE" sz="2000" dirty="0" err="1">
                <a:solidFill>
                  <a:schemeClr val="bg1"/>
                </a:solidFill>
              </a:rPr>
              <a:t>energy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production</a:t>
            </a:r>
            <a:r>
              <a:rPr lang="sv-SE" sz="2000" dirty="0">
                <a:solidFill>
                  <a:schemeClr val="bg1"/>
                </a:solidFill>
              </a:rPr>
              <a:t> in </a:t>
            </a:r>
            <a:r>
              <a:rPr lang="sv-SE" sz="2000" dirty="0" err="1">
                <a:solidFill>
                  <a:schemeClr val="bg1"/>
                </a:solidFill>
              </a:rPr>
              <a:t>your</a:t>
            </a:r>
            <a:r>
              <a:rPr lang="sv-SE" sz="2000" dirty="0">
                <a:solidFill>
                  <a:schemeClr val="bg1"/>
                </a:solidFill>
              </a:rPr>
              <a:t> country? </a:t>
            </a:r>
            <a:r>
              <a:rPr lang="sv-SE" sz="2000" dirty="0" err="1">
                <a:solidFill>
                  <a:schemeClr val="bg1"/>
                </a:solidFill>
              </a:rPr>
              <a:t>Name</a:t>
            </a:r>
            <a:r>
              <a:rPr lang="sv-SE" sz="2000" dirty="0">
                <a:solidFill>
                  <a:schemeClr val="bg1"/>
                </a:solidFill>
              </a:rPr>
              <a:t> 3</a:t>
            </a:r>
            <a:r>
              <a:rPr lang="sv-SE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9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7183" y="3815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465" y="1675227"/>
            <a:ext cx="6583069" cy="43941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Which energy  sources  are mainly used for energy production in your country? Name 3. </a:t>
            </a:r>
          </a:p>
        </p:txBody>
      </p:sp>
      <p:pic>
        <p:nvPicPr>
          <p:cNvPr id="6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391" y="3567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1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73" name="Rounded 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ildresultat för belgi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7761" y="2149222"/>
            <a:ext cx="6196477" cy="37216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energy sources are mainly used for energy production in your country? Name 3. </a:t>
            </a:r>
          </a:p>
        </p:txBody>
      </p:sp>
      <p:pic>
        <p:nvPicPr>
          <p:cNvPr id="4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9074" y="205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The purpose and outcome of COP21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343101" y="2518116"/>
            <a:ext cx="5131237" cy="2672863"/>
          </a:xfrm>
          <a:prstGeom prst="rect">
            <a:avLst/>
          </a:prstGeom>
        </p:spPr>
      </p:pic>
      <p:pic>
        <p:nvPicPr>
          <p:cNvPr id="9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5079" y="2872409"/>
            <a:ext cx="609600" cy="609600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4836" y="3854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6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241" y="643467"/>
            <a:ext cx="6491625" cy="4057265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 descr="Bildresultat för sverige flagg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energy sources are mainly used for energy production in your country? Name 3. Shortly, describe the mechanisms of energy production from these sources. </a:t>
            </a:r>
            <a:b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9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8382" y="1162878"/>
            <a:ext cx="609600" cy="60960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7878389" y="1266407"/>
            <a:ext cx="144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1" name="Inspelat lju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356" y="2026056"/>
            <a:ext cx="609600" cy="60960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7783382" y="2131245"/>
            <a:ext cx="140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5" name="Inspelat lju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5250" y="3038885"/>
            <a:ext cx="609600" cy="609600"/>
          </a:xfrm>
          <a:prstGeom prst="rect">
            <a:avLst/>
          </a:prstGeom>
        </p:spPr>
      </p:pic>
      <p:sp>
        <p:nvSpPr>
          <p:cNvPr id="17" name="textruta 16"/>
          <p:cNvSpPr txBox="1"/>
          <p:nvPr/>
        </p:nvSpPr>
        <p:spPr>
          <a:xfrm>
            <a:off x="7686261" y="3059668"/>
            <a:ext cx="58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70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9392" r="28091" b="-2"/>
          <a:stretch/>
        </p:blipFill>
        <p:spPr>
          <a:xfrm>
            <a:off x="5768642" y="-2"/>
            <a:ext cx="6423053" cy="6858001"/>
          </a:xfrm>
          <a:prstGeom prst="rect">
            <a:avLst/>
          </a:prstGeom>
        </p:spPr>
      </p:pic>
      <p:pic>
        <p:nvPicPr>
          <p:cNvPr id="11" name="Picture 10">
            <a:extLst/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81476" y="1815289"/>
            <a:ext cx="4805691" cy="838831"/>
          </a:xfrm>
        </p:spPr>
        <p:txBody>
          <a:bodyPr anchor="b">
            <a:normAutofit fontScale="85000" lnSpcReduction="10000"/>
          </a:bodyPr>
          <a:lstStyle/>
          <a:p>
            <a:pPr algn="l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the </a:t>
            </a:r>
            <a:r>
              <a:rPr lang="sv-SE" dirty="0" err="1"/>
              <a:t>environmental</a:t>
            </a:r>
            <a:r>
              <a:rPr lang="sv-SE" dirty="0"/>
              <a:t> </a:t>
            </a:r>
            <a:r>
              <a:rPr lang="sv-SE" dirty="0" err="1"/>
              <a:t>impacts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three</a:t>
            </a:r>
            <a:r>
              <a:rPr lang="sv-SE" dirty="0"/>
              <a:t> </a:t>
            </a:r>
            <a:r>
              <a:rPr lang="sv-SE" dirty="0" err="1"/>
              <a:t>most</a:t>
            </a:r>
            <a:r>
              <a:rPr lang="sv-SE" dirty="0"/>
              <a:t> common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 in </a:t>
            </a:r>
            <a:r>
              <a:rPr lang="sv-SE" dirty="0" err="1"/>
              <a:t>your</a:t>
            </a:r>
            <a:r>
              <a:rPr lang="sv-SE" dirty="0"/>
              <a:t> country, </a:t>
            </a:r>
            <a:r>
              <a:rPr lang="sv-SE" dirty="0" err="1"/>
              <a:t>specifically</a:t>
            </a:r>
            <a:r>
              <a:rPr lang="sv-SE" dirty="0"/>
              <a:t> on the </a:t>
            </a:r>
            <a:r>
              <a:rPr lang="sv-SE" dirty="0" err="1"/>
              <a:t>climate</a:t>
            </a:r>
            <a:r>
              <a:rPr lang="sv-SE" dirty="0"/>
              <a:t>? </a:t>
            </a:r>
          </a:p>
          <a:p>
            <a:pPr algn="l"/>
            <a:endParaRPr lang="sv-SE" sz="1800" dirty="0">
              <a:solidFill>
                <a:srgbClr val="000000"/>
              </a:solidFill>
            </a:endParaRPr>
          </a:p>
        </p:txBody>
      </p:sp>
      <p:pic>
        <p:nvPicPr>
          <p:cNvPr id="5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9921" y="3428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41" y="643467"/>
            <a:ext cx="6078299" cy="4057265"/>
          </a:xfrm>
          <a:prstGeom prst="rect">
            <a:avLst/>
          </a:prstGeom>
        </p:spPr>
      </p:pic>
      <p:sp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92458" y="5047270"/>
            <a:ext cx="9095651" cy="8302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 sz="2200" dirty="0" err="1"/>
              <a:t>What</a:t>
            </a:r>
            <a:r>
              <a:rPr lang="sv-SE" sz="2200" dirty="0"/>
              <a:t> </a:t>
            </a:r>
            <a:r>
              <a:rPr lang="sv-SE" sz="2200" dirty="0" err="1"/>
              <a:t>are</a:t>
            </a:r>
            <a:r>
              <a:rPr lang="sv-SE" sz="2200" dirty="0"/>
              <a:t> the </a:t>
            </a:r>
            <a:r>
              <a:rPr lang="sv-SE" sz="2200" dirty="0" err="1"/>
              <a:t>environmental</a:t>
            </a:r>
            <a:r>
              <a:rPr lang="sv-SE" sz="2200" dirty="0"/>
              <a:t> </a:t>
            </a:r>
            <a:r>
              <a:rPr lang="sv-SE" sz="2200" dirty="0" err="1"/>
              <a:t>impacts</a:t>
            </a:r>
            <a:r>
              <a:rPr lang="sv-SE" sz="2200" dirty="0"/>
              <a:t> </a:t>
            </a:r>
            <a:r>
              <a:rPr lang="sv-SE" sz="2200" dirty="0" err="1"/>
              <a:t>of</a:t>
            </a:r>
            <a:r>
              <a:rPr lang="sv-SE" sz="2200" dirty="0"/>
              <a:t> the </a:t>
            </a:r>
            <a:r>
              <a:rPr lang="sv-SE" sz="2200" dirty="0" err="1"/>
              <a:t>three</a:t>
            </a:r>
            <a:r>
              <a:rPr lang="sv-SE" sz="2200" dirty="0"/>
              <a:t> </a:t>
            </a:r>
            <a:r>
              <a:rPr lang="sv-SE" sz="2200" dirty="0" err="1"/>
              <a:t>most</a:t>
            </a:r>
            <a:r>
              <a:rPr lang="sv-SE" sz="2200" dirty="0"/>
              <a:t> common </a:t>
            </a:r>
            <a:r>
              <a:rPr lang="sv-SE" sz="2200" dirty="0" err="1"/>
              <a:t>energy</a:t>
            </a:r>
            <a:r>
              <a:rPr lang="sv-SE" sz="2200" dirty="0"/>
              <a:t> </a:t>
            </a:r>
            <a:r>
              <a:rPr lang="sv-SE" sz="2200" dirty="0" err="1"/>
              <a:t>sources</a:t>
            </a:r>
            <a:r>
              <a:rPr lang="sv-SE" sz="2200" dirty="0"/>
              <a:t> in </a:t>
            </a:r>
            <a:r>
              <a:rPr lang="sv-SE" sz="2200" dirty="0" err="1"/>
              <a:t>your</a:t>
            </a:r>
            <a:r>
              <a:rPr lang="sv-SE" sz="2200" dirty="0"/>
              <a:t> country, </a:t>
            </a:r>
            <a:r>
              <a:rPr lang="sv-SE" sz="2200" dirty="0" err="1"/>
              <a:t>specifically</a:t>
            </a:r>
            <a:r>
              <a:rPr lang="sv-SE" sz="2200" dirty="0"/>
              <a:t> on the </a:t>
            </a:r>
            <a:r>
              <a:rPr lang="sv-SE" sz="2200" dirty="0" err="1"/>
              <a:t>climate</a:t>
            </a:r>
            <a:r>
              <a:rPr lang="sv-SE" sz="2200" dirty="0"/>
              <a:t>? </a:t>
            </a:r>
            <a:r>
              <a:rPr lang="sv-SE" dirty="0"/>
              <a:t/>
            </a:r>
            <a:br>
              <a:rPr lang="sv-SE" dirty="0"/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078" y="2672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19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202" name="Freeform: Shap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Bildresultat för belgi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241" y="643467"/>
            <a:ext cx="6755346" cy="405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Freeform: Shap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the environmental impacts of the three most common energy sources in your country, specifically on the climate? </a:t>
            </a: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2893" y="2156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640" y="1675227"/>
            <a:ext cx="7030719" cy="43941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are the environmental impacts of the three most common energy sources in your country, specifically on the climate? </a:t>
            </a: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97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2183" y="5689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renewable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country </a:t>
            </a:r>
            <a:r>
              <a:rPr lang="sv-SE" dirty="0" err="1"/>
              <a:t>investing</a:t>
            </a:r>
            <a:r>
              <a:rPr lang="sv-SE" dirty="0"/>
              <a:t> in?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the </a:t>
            </a:r>
            <a:r>
              <a:rPr lang="sv-SE" dirty="0" err="1"/>
              <a:t>future</a:t>
            </a:r>
            <a:r>
              <a:rPr lang="sv-SE" dirty="0"/>
              <a:t> look like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area? </a:t>
            </a:r>
            <a:br>
              <a:rPr lang="sv-SE" dirty="0"/>
            </a:br>
            <a:endParaRPr lang="sv-SE" dirty="0"/>
          </a:p>
        </p:txBody>
      </p:sp>
      <p:pic>
        <p:nvPicPr>
          <p:cNvPr id="4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234" y="3190461"/>
            <a:ext cx="609600" cy="6096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690" y="1894509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/>
        </p:nvPicPr>
        <p:blipFill rotWithShape="1">
          <a:blip r:embed="rId6"/>
          <a:srcRect l="3124" r="35316" b="-1"/>
          <a:stretch/>
        </p:blipFill>
        <p:spPr>
          <a:xfrm>
            <a:off x="5867400" y="10"/>
            <a:ext cx="6324601" cy="6857990"/>
          </a:xfrm>
          <a:prstGeom prst="rect">
            <a:avLst/>
          </a:prstGeom>
        </p:spPr>
      </p:pic>
      <p:pic>
        <p:nvPicPr>
          <p:cNvPr id="13" name="Picture 12">
            <a:extLst/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74374" y="2387557"/>
            <a:ext cx="6331226" cy="1325563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renewable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country </a:t>
            </a:r>
            <a:r>
              <a:rPr lang="sv-SE" dirty="0" err="1"/>
              <a:t>investing</a:t>
            </a:r>
            <a:r>
              <a:rPr lang="sv-SE" dirty="0"/>
              <a:t> in?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the </a:t>
            </a:r>
            <a:r>
              <a:rPr lang="sv-SE" dirty="0" err="1"/>
              <a:t>future</a:t>
            </a:r>
            <a:r>
              <a:rPr lang="sv-SE" dirty="0"/>
              <a:t> look like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area? </a:t>
            </a:r>
            <a:br>
              <a:rPr lang="sv-SE" dirty="0"/>
            </a:b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4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1965" y="4675960"/>
            <a:ext cx="609600" cy="6096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90329" y="4796094"/>
            <a:ext cx="82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8" name="Inspelat lju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1965" y="5638800"/>
            <a:ext cx="609600" cy="60960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490329" y="5638800"/>
            <a:ext cx="41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775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218" name="Picture 2" descr="Bildresultat för belgi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467" y="1179137"/>
            <a:ext cx="7486405" cy="44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42567" y="640080"/>
            <a:ext cx="3949433" cy="55744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renewable energy sources are your country investing in? How does the future look like within this area? 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235" y="5065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087806"/>
            <a:ext cx="7486405" cy="467900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44204" y="640081"/>
            <a:ext cx="3141664" cy="55744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renewable energy sources are your country investing in? How does the future look like within this area? </a:t>
            </a:r>
            <a:b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nspelat lj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3016" y="640081"/>
            <a:ext cx="62285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60089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5700" dirty="0"/>
              <a:t>Portugal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b="1" dirty="0"/>
              <a:t>Energy sources: </a:t>
            </a:r>
          </a:p>
          <a:p>
            <a:r>
              <a:rPr lang="en-GB" sz="2000" dirty="0"/>
              <a:t>Oil and natural gas</a:t>
            </a:r>
          </a:p>
          <a:p>
            <a:r>
              <a:rPr lang="en-GB" sz="2000" dirty="0"/>
              <a:t>R</a:t>
            </a:r>
            <a:r>
              <a:rPr lang="sv-SE" sz="2000" dirty="0"/>
              <a:t>Portugal</a:t>
            </a:r>
            <a:r>
              <a:rPr lang="en-GB" sz="2000" dirty="0" err="1"/>
              <a:t>enewable</a:t>
            </a:r>
            <a:r>
              <a:rPr lang="en-GB" sz="2000" dirty="0"/>
              <a:t> energy as Wind and waves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sv-SE" sz="2000" b="1" dirty="0" err="1"/>
              <a:t>Impacts</a:t>
            </a:r>
            <a:r>
              <a:rPr lang="sv-SE" sz="2000" b="1" dirty="0"/>
              <a:t> on the </a:t>
            </a:r>
            <a:r>
              <a:rPr lang="sv-SE" sz="2000" b="1" dirty="0" err="1"/>
              <a:t>environment</a:t>
            </a:r>
            <a:r>
              <a:rPr lang="sv-SE" sz="2000" b="1" dirty="0"/>
              <a:t>:</a:t>
            </a:r>
          </a:p>
          <a:p>
            <a:pPr marL="0" indent="0">
              <a:buNone/>
            </a:pPr>
            <a:r>
              <a:rPr lang="sv-SE" sz="2000" dirty="0"/>
              <a:t>- </a:t>
            </a:r>
            <a:r>
              <a:rPr lang="sv-SE" sz="2000" dirty="0" err="1"/>
              <a:t>Melting</a:t>
            </a:r>
            <a:r>
              <a:rPr lang="sv-SE" sz="2000" dirty="0"/>
              <a:t> </a:t>
            </a:r>
            <a:r>
              <a:rPr lang="sv-SE" sz="2000" dirty="0" err="1"/>
              <a:t>ices</a:t>
            </a:r>
            <a:r>
              <a:rPr lang="sv-SE" sz="2000" dirty="0"/>
              <a:t>, </a:t>
            </a:r>
            <a:r>
              <a:rPr lang="sv-SE" sz="2000" dirty="0" err="1"/>
              <a:t>rising</a:t>
            </a:r>
            <a:r>
              <a:rPr lang="sv-SE" sz="2000" dirty="0"/>
              <a:t> </a:t>
            </a:r>
            <a:r>
              <a:rPr lang="sv-SE" sz="2000" dirty="0" err="1"/>
              <a:t>sea</a:t>
            </a:r>
            <a:r>
              <a:rPr lang="sv-SE" sz="2000" dirty="0"/>
              <a:t> </a:t>
            </a:r>
            <a:r>
              <a:rPr lang="sv-SE" sz="2000" dirty="0" err="1"/>
              <a:t>level</a:t>
            </a:r>
            <a:endParaRPr lang="sv-SE" sz="2000" dirty="0"/>
          </a:p>
          <a:p>
            <a:pPr>
              <a:buFontTx/>
              <a:buChar char="-"/>
            </a:pPr>
            <a:r>
              <a:rPr lang="sv-SE" sz="2000" dirty="0"/>
              <a:t>Co2</a:t>
            </a:r>
          </a:p>
          <a:p>
            <a:pPr>
              <a:buFontTx/>
              <a:buChar char="-"/>
            </a:pPr>
            <a:r>
              <a:rPr lang="sv-SE" sz="2000" dirty="0" err="1"/>
              <a:t>More</a:t>
            </a:r>
            <a:r>
              <a:rPr lang="sv-SE" sz="2000" dirty="0"/>
              <a:t> extreme </a:t>
            </a:r>
            <a:r>
              <a:rPr lang="sv-SE" sz="2000" dirty="0" err="1"/>
              <a:t>weather</a:t>
            </a:r>
            <a:r>
              <a:rPr lang="sv-SE" sz="2000" dirty="0"/>
              <a:t> </a:t>
            </a:r>
            <a:r>
              <a:rPr lang="sv-SE" sz="2000" dirty="0" err="1"/>
              <a:t>conditions</a:t>
            </a:r>
            <a:r>
              <a:rPr lang="sv-SE" sz="2000" dirty="0"/>
              <a:t>. </a:t>
            </a:r>
          </a:p>
          <a:p>
            <a:r>
              <a:rPr lang="en-GB" sz="2000" dirty="0"/>
              <a:t>Acid rain</a:t>
            </a:r>
          </a:p>
          <a:p>
            <a:r>
              <a:rPr lang="en-GB" sz="2000" dirty="0"/>
              <a:t>Thinner </a:t>
            </a:r>
            <a:r>
              <a:rPr lang="en-GB" sz="2000" dirty="0" err="1"/>
              <a:t>ozon</a:t>
            </a:r>
            <a:r>
              <a:rPr lang="en-GB" sz="2000" dirty="0"/>
              <a:t> layer in the sky due to CFC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Renewable sources investing in, such as:</a:t>
            </a:r>
          </a:p>
          <a:p>
            <a:pPr marL="0" indent="0">
              <a:buNone/>
            </a:pPr>
            <a:r>
              <a:rPr lang="en-GB" sz="2400" dirty="0"/>
              <a:t>Geothermal</a:t>
            </a:r>
          </a:p>
          <a:p>
            <a:pPr marL="0" indent="0">
              <a:buNone/>
            </a:pPr>
            <a:r>
              <a:rPr lang="en-GB" sz="2400" dirty="0"/>
              <a:t>Eolic</a:t>
            </a:r>
          </a:p>
          <a:p>
            <a:pPr marL="0" indent="0">
              <a:buNone/>
            </a:pPr>
            <a:r>
              <a:rPr lang="en-GB" sz="2400" dirty="0" err="1"/>
              <a:t>Hidroeletric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Solar</a:t>
            </a:r>
          </a:p>
          <a:p>
            <a:pPr marL="0" indent="0">
              <a:buNone/>
            </a:pPr>
            <a:r>
              <a:rPr lang="en-GB" sz="2400" dirty="0"/>
              <a:t>Biomass</a:t>
            </a:r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61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1524000" y="1961321"/>
            <a:ext cx="5805268" cy="2385392"/>
          </a:xfrm>
        </p:spPr>
        <p:txBody>
          <a:bodyPr>
            <a:normAutofit/>
          </a:bodyPr>
          <a:lstStyle/>
          <a:p>
            <a:pPr algn="l"/>
            <a:r>
              <a:rPr lang="sv-SE" sz="3200" dirty="0" err="1"/>
              <a:t>What</a:t>
            </a:r>
            <a:r>
              <a:rPr lang="sv-SE" sz="3200" dirty="0"/>
              <a:t> is the general  opinion in </a:t>
            </a:r>
            <a:r>
              <a:rPr lang="sv-SE" sz="3200" dirty="0" err="1"/>
              <a:t>your</a:t>
            </a:r>
            <a:r>
              <a:rPr lang="sv-SE" sz="3200" dirty="0"/>
              <a:t> country </a:t>
            </a:r>
            <a:r>
              <a:rPr lang="sv-SE" sz="3200" dirty="0" err="1"/>
              <a:t>about</a:t>
            </a:r>
            <a:r>
              <a:rPr lang="sv-SE" sz="3200" dirty="0"/>
              <a:t> </a:t>
            </a:r>
            <a:r>
              <a:rPr lang="sv-SE" sz="3200" dirty="0" err="1"/>
              <a:t>environmental</a:t>
            </a:r>
            <a:r>
              <a:rPr lang="sv-SE" sz="3200" dirty="0"/>
              <a:t> </a:t>
            </a:r>
            <a:r>
              <a:rPr lang="sv-SE" sz="3200" dirty="0" err="1"/>
              <a:t>work</a:t>
            </a:r>
            <a:r>
              <a:rPr lang="sv-SE" sz="3200" dirty="0"/>
              <a:t> in general and </a:t>
            </a:r>
            <a:r>
              <a:rPr lang="sv-SE" sz="3200" dirty="0" err="1"/>
              <a:t>work</a:t>
            </a:r>
            <a:r>
              <a:rPr lang="sv-SE" sz="3200" dirty="0"/>
              <a:t> for the </a:t>
            </a:r>
            <a:r>
              <a:rPr lang="sv-SE" sz="3200" dirty="0" err="1"/>
              <a:t>climate</a:t>
            </a:r>
            <a:r>
              <a:rPr lang="sv-SE" sz="3200" dirty="0"/>
              <a:t> </a:t>
            </a:r>
            <a:r>
              <a:rPr lang="sv-SE" sz="3200" dirty="0" err="1"/>
              <a:t>specifically</a:t>
            </a:r>
            <a:r>
              <a:rPr lang="sv-SE" sz="3200" dirty="0"/>
              <a:t>?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660" y="0"/>
            <a:ext cx="420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4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Turkey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5435" y="1560582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b="1" dirty="0"/>
              <a:t>Energy sources: </a:t>
            </a:r>
          </a:p>
          <a:p>
            <a:r>
              <a:rPr lang="en-AU" dirty="0"/>
              <a:t>Gas</a:t>
            </a:r>
          </a:p>
          <a:p>
            <a:r>
              <a:rPr lang="en-AU" dirty="0"/>
              <a:t>Wind</a:t>
            </a:r>
          </a:p>
          <a:p>
            <a:r>
              <a:rPr lang="en-AU" dirty="0"/>
              <a:t>Coal</a:t>
            </a:r>
          </a:p>
          <a:p>
            <a:endParaRPr lang="en-AU" dirty="0"/>
          </a:p>
          <a:p>
            <a:r>
              <a:rPr lang="en-AU" b="1" dirty="0"/>
              <a:t>Impacts on the environment:</a:t>
            </a:r>
          </a:p>
          <a:p>
            <a:r>
              <a:rPr lang="en-AU" dirty="0" err="1"/>
              <a:t>Carbondioxide</a:t>
            </a:r>
            <a:r>
              <a:rPr lang="en-AU" dirty="0"/>
              <a:t> emission</a:t>
            </a:r>
          </a:p>
          <a:p>
            <a:r>
              <a:rPr lang="en-AU" dirty="0"/>
              <a:t>Harm ecosystems</a:t>
            </a:r>
          </a:p>
          <a:p>
            <a:endParaRPr lang="en-AU" b="1" dirty="0"/>
          </a:p>
          <a:p>
            <a:r>
              <a:rPr lang="en-AU" b="1" dirty="0"/>
              <a:t>Investing in renewable energy sources, such as:</a:t>
            </a:r>
          </a:p>
          <a:p>
            <a:r>
              <a:rPr lang="en-AU" dirty="0"/>
              <a:t>Hydropower</a:t>
            </a:r>
          </a:p>
          <a:p>
            <a:r>
              <a:rPr lang="en-AU" dirty="0" err="1"/>
              <a:t>Methone</a:t>
            </a:r>
            <a:endParaRPr lang="en-AU" dirty="0"/>
          </a:p>
          <a:p>
            <a:r>
              <a:rPr lang="en-AU" dirty="0"/>
              <a:t>Wind power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0554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Belgium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261" y="1852129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Energy sources: </a:t>
            </a:r>
          </a:p>
          <a:p>
            <a:r>
              <a:rPr lang="en-GB" dirty="0"/>
              <a:t>Nuclear</a:t>
            </a:r>
          </a:p>
          <a:p>
            <a:r>
              <a:rPr lang="en-GB" dirty="0"/>
              <a:t>Natural gas- </a:t>
            </a:r>
          </a:p>
          <a:p>
            <a:r>
              <a:rPr lang="en-GB" dirty="0"/>
              <a:t>Oil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b="1" dirty="0" err="1"/>
              <a:t>Impacts</a:t>
            </a:r>
            <a:r>
              <a:rPr lang="sv-SE" b="1" dirty="0"/>
              <a:t> on the </a:t>
            </a:r>
            <a:r>
              <a:rPr lang="sv-SE" b="1" dirty="0" err="1"/>
              <a:t>environment</a:t>
            </a:r>
            <a:endParaRPr lang="sv-SE" b="1" dirty="0"/>
          </a:p>
          <a:p>
            <a:pPr marL="0" indent="0">
              <a:buNone/>
            </a:pPr>
            <a:r>
              <a:rPr lang="sv-SE" dirty="0"/>
              <a:t>- </a:t>
            </a:r>
            <a:r>
              <a:rPr lang="sv-SE" dirty="0" err="1"/>
              <a:t>Melting</a:t>
            </a:r>
            <a:r>
              <a:rPr lang="sv-SE" dirty="0"/>
              <a:t> </a:t>
            </a:r>
            <a:r>
              <a:rPr lang="sv-SE" dirty="0" err="1"/>
              <a:t>ices</a:t>
            </a:r>
            <a:r>
              <a:rPr lang="sv-SE" dirty="0"/>
              <a:t>, </a:t>
            </a:r>
            <a:r>
              <a:rPr lang="sv-SE" dirty="0" err="1"/>
              <a:t>rising</a:t>
            </a:r>
            <a:r>
              <a:rPr lang="sv-SE" dirty="0"/>
              <a:t> </a:t>
            </a:r>
            <a:r>
              <a:rPr lang="sv-SE" dirty="0" err="1"/>
              <a:t>sea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>
              <a:buFontTx/>
              <a:buChar char="-"/>
            </a:pPr>
            <a:r>
              <a:rPr lang="sv-SE" dirty="0"/>
              <a:t>Co2</a:t>
            </a:r>
          </a:p>
          <a:p>
            <a:pPr>
              <a:buFontTx/>
              <a:buChar char="-"/>
            </a:pPr>
            <a:r>
              <a:rPr lang="sv-SE" dirty="0" err="1"/>
              <a:t>More</a:t>
            </a:r>
            <a:r>
              <a:rPr lang="sv-SE" dirty="0"/>
              <a:t> extreme </a:t>
            </a:r>
            <a:r>
              <a:rPr lang="sv-SE" dirty="0" err="1"/>
              <a:t>weather</a:t>
            </a:r>
            <a:r>
              <a:rPr lang="sv-SE" dirty="0"/>
              <a:t> </a:t>
            </a:r>
            <a:r>
              <a:rPr lang="sv-SE" dirty="0" err="1"/>
              <a:t>conditions</a:t>
            </a:r>
            <a:r>
              <a:rPr lang="sv-SE" dirty="0"/>
              <a:t>. </a:t>
            </a:r>
          </a:p>
          <a:p>
            <a:pPr>
              <a:buFontTx/>
              <a:buChar char="-"/>
            </a:pPr>
            <a:endParaRPr lang="sv-SE" dirty="0"/>
          </a:p>
          <a:p>
            <a:pPr>
              <a:buFontTx/>
              <a:buChar char="-"/>
            </a:pPr>
            <a:r>
              <a:rPr lang="sv-SE" b="1" dirty="0" err="1"/>
              <a:t>Investing</a:t>
            </a:r>
            <a:r>
              <a:rPr lang="sv-SE" b="1" dirty="0"/>
              <a:t> in </a:t>
            </a:r>
            <a:r>
              <a:rPr lang="sv-SE" b="1" dirty="0" err="1"/>
              <a:t>energy</a:t>
            </a:r>
            <a:r>
              <a:rPr lang="sv-SE" b="1" dirty="0"/>
              <a:t> </a:t>
            </a:r>
            <a:r>
              <a:rPr lang="sv-SE" b="1" dirty="0" err="1"/>
              <a:t>sources</a:t>
            </a:r>
            <a:r>
              <a:rPr lang="sv-SE" b="1" dirty="0"/>
              <a:t> </a:t>
            </a:r>
            <a:r>
              <a:rPr lang="sv-SE" b="1" dirty="0" err="1"/>
              <a:t>such</a:t>
            </a:r>
            <a:r>
              <a:rPr lang="sv-SE" b="1" dirty="0"/>
              <a:t> as:</a:t>
            </a:r>
          </a:p>
          <a:p>
            <a:pPr>
              <a:buFontTx/>
              <a:buChar char="-"/>
            </a:pPr>
            <a:r>
              <a:rPr lang="sv-SE" dirty="0" err="1"/>
              <a:t>Windpower</a:t>
            </a:r>
            <a:endParaRPr lang="sv-SE" dirty="0"/>
          </a:p>
          <a:p>
            <a:pPr>
              <a:buFontTx/>
              <a:buChar char="-"/>
            </a:pPr>
            <a:r>
              <a:rPr lang="sv-SE" dirty="0" err="1"/>
              <a:t>solarpower</a:t>
            </a:r>
            <a:endParaRPr lang="sv-SE" dirty="0"/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79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83973" y="126586"/>
            <a:ext cx="10515600" cy="1325563"/>
          </a:xfrm>
        </p:spPr>
        <p:txBody>
          <a:bodyPr/>
          <a:lstStyle/>
          <a:p>
            <a:r>
              <a:rPr lang="sv-SE" dirty="0"/>
              <a:t>Sweden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b="1" dirty="0"/>
              <a:t>Energy sources:</a:t>
            </a:r>
          </a:p>
          <a:p>
            <a:r>
              <a:rPr lang="en-AU" dirty="0"/>
              <a:t>Hydroelectric power</a:t>
            </a:r>
          </a:p>
          <a:p>
            <a:r>
              <a:rPr lang="en-AU" dirty="0"/>
              <a:t>Nuclear power- thermal power</a:t>
            </a:r>
          </a:p>
          <a:p>
            <a:r>
              <a:rPr lang="en-AU" dirty="0"/>
              <a:t>Wind power</a:t>
            </a:r>
          </a:p>
          <a:p>
            <a:endParaRPr lang="en-AU" dirty="0"/>
          </a:p>
          <a:p>
            <a:r>
              <a:rPr lang="en-AU" b="1" dirty="0"/>
              <a:t>Impacts on the environment:</a:t>
            </a:r>
          </a:p>
          <a:p>
            <a:r>
              <a:rPr lang="en-AU" dirty="0"/>
              <a:t>Waterpower generates almost no emission but the constructions changes the ecosystem</a:t>
            </a:r>
          </a:p>
          <a:p>
            <a:r>
              <a:rPr lang="en-AU" dirty="0"/>
              <a:t>Bioproducts from </a:t>
            </a:r>
            <a:r>
              <a:rPr lang="en-AU" dirty="0" err="1"/>
              <a:t>nuclearpower</a:t>
            </a:r>
            <a:r>
              <a:rPr lang="en-AU" dirty="0"/>
              <a:t> is dangerous to the environment and need to be taken care of</a:t>
            </a:r>
          </a:p>
          <a:p>
            <a:r>
              <a:rPr lang="en-AU" dirty="0"/>
              <a:t> </a:t>
            </a:r>
          </a:p>
          <a:p>
            <a:r>
              <a:rPr lang="en-AU" b="1" dirty="0"/>
              <a:t>Energy sources investing in, such as:</a:t>
            </a:r>
          </a:p>
          <a:p>
            <a:pPr marL="0" indent="0">
              <a:buNone/>
            </a:pPr>
            <a:r>
              <a:rPr lang="en-AU" dirty="0"/>
              <a:t>Wind turbines without blades</a:t>
            </a:r>
          </a:p>
          <a:p>
            <a:pPr marL="0" indent="0">
              <a:buNone/>
            </a:pPr>
            <a:r>
              <a:rPr lang="en-AU" dirty="0"/>
              <a:t>Improve renewable energy sources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1598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end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Portugal: Gabriela, </a:t>
            </a:r>
            <a:r>
              <a:rPr lang="sv-SE" dirty="0" err="1"/>
              <a:t>Beatriz</a:t>
            </a:r>
            <a:endParaRPr lang="sv-SE" dirty="0"/>
          </a:p>
          <a:p>
            <a:pPr marL="0" indent="0">
              <a:buNone/>
            </a:pPr>
            <a:r>
              <a:rPr lang="sv-SE" dirty="0" err="1"/>
              <a:t>Turkey</a:t>
            </a:r>
            <a:r>
              <a:rPr lang="sv-SE" dirty="0"/>
              <a:t>: </a:t>
            </a:r>
            <a:r>
              <a:rPr lang="sv-SE" dirty="0" err="1"/>
              <a:t>Nisa</a:t>
            </a:r>
            <a:r>
              <a:rPr lang="sv-SE" dirty="0"/>
              <a:t>, </a:t>
            </a:r>
            <a:r>
              <a:rPr lang="sv-SE" dirty="0" err="1"/>
              <a:t>Samet</a:t>
            </a:r>
            <a:endParaRPr lang="sv-SE" dirty="0"/>
          </a:p>
          <a:p>
            <a:pPr marL="0" indent="0">
              <a:buNone/>
            </a:pPr>
            <a:r>
              <a:rPr lang="sv-SE" dirty="0" err="1"/>
              <a:t>Belgium</a:t>
            </a:r>
            <a:r>
              <a:rPr lang="sv-SE" dirty="0"/>
              <a:t>: Celeste, </a:t>
            </a:r>
            <a:r>
              <a:rPr lang="sv-SE" dirty="0" err="1"/>
              <a:t>Maxime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Sweden: Sofia, Therese, Adam and Carolina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525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20AF6C-E936-4447-862D-28F937CC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MULTIPLE CHOICE QUESTIONS</a:t>
            </a:r>
            <a:endParaRPr lang="sv-SE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DFF4BF-EB26-44D2-9948-DB4B6D3B2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70597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GB" dirty="0"/>
              <a:t>1. Which energy sources are mainly used for energy production in Sweden? </a:t>
            </a:r>
            <a:endParaRPr lang="sv-SE" dirty="0"/>
          </a:p>
          <a:p>
            <a:pPr marL="514350" indent="-514350">
              <a:buFont typeface="+mj-lt"/>
              <a:buAutoNum type="alphaLcParenR"/>
            </a:pPr>
            <a:r>
              <a:rPr lang="sv-SE" dirty="0" err="1"/>
              <a:t>Hydroelectric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plants, </a:t>
            </a:r>
            <a:r>
              <a:rPr lang="en-AU" dirty="0"/>
              <a:t>Nuclear power- thermal power and Wind power</a:t>
            </a:r>
            <a:endParaRPr lang="sv-SE" dirty="0"/>
          </a:p>
          <a:p>
            <a:pPr marL="514350" indent="-514350">
              <a:buFont typeface="+mj-lt"/>
              <a:buAutoNum type="alphaLcParenR"/>
            </a:pPr>
            <a:r>
              <a:rPr lang="en-GB" dirty="0"/>
              <a:t>Solar power plants, </a:t>
            </a:r>
            <a:r>
              <a:rPr lang="en-AU" dirty="0"/>
              <a:t>Nuclear power- thermal power and </a:t>
            </a:r>
            <a:r>
              <a:rPr lang="sv-SE" dirty="0" err="1"/>
              <a:t>Wave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plants</a:t>
            </a:r>
          </a:p>
          <a:p>
            <a:pPr marL="514350" lvl="0" indent="-514350">
              <a:buFont typeface="+mj-lt"/>
              <a:buAutoNum type="alphaLcParenR"/>
            </a:pPr>
            <a:r>
              <a:rPr lang="sv-SE" dirty="0" err="1"/>
              <a:t>Wave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plants, </a:t>
            </a:r>
            <a:r>
              <a:rPr lang="sv-SE" dirty="0" err="1"/>
              <a:t>Hydroelectric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plants and </a:t>
            </a:r>
            <a:r>
              <a:rPr lang="en-GB" dirty="0"/>
              <a:t>Solar power plants</a:t>
            </a:r>
            <a:endParaRPr lang="sv-SE" dirty="0"/>
          </a:p>
          <a:p>
            <a:endParaRPr lang="sv-SE" dirty="0"/>
          </a:p>
          <a:p>
            <a:pPr marL="0" lvl="0" indent="0">
              <a:buNone/>
            </a:pPr>
            <a:r>
              <a:rPr lang="en-GB" dirty="0"/>
              <a:t>2. Which energy sources are mainly used for energy production in Turkey? 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Wave </a:t>
            </a:r>
            <a:r>
              <a:rPr lang="en-GB" dirty="0" err="1"/>
              <a:t>energi</a:t>
            </a:r>
            <a:r>
              <a:rPr lang="en-GB" dirty="0"/>
              <a:t> power plant, </a:t>
            </a:r>
            <a:r>
              <a:rPr lang="en-GB" dirty="0" err="1"/>
              <a:t>cole</a:t>
            </a:r>
            <a:r>
              <a:rPr lang="en-GB" dirty="0"/>
              <a:t> and solar power plants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Natural gas, wind power plants and </a:t>
            </a:r>
            <a:r>
              <a:rPr lang="en-GB" dirty="0" err="1"/>
              <a:t>cole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Wave energy power plants, hydroelectric power plants and </a:t>
            </a:r>
            <a:r>
              <a:rPr lang="en-GB" dirty="0" err="1"/>
              <a:t>cole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6897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 err="1"/>
              <a:t>Turkey</a:t>
            </a:r>
            <a:endParaRPr lang="sv-SE" sz="60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33653" y="1923314"/>
            <a:ext cx="4781909" cy="3182143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3931" y="2554356"/>
            <a:ext cx="609600" cy="609600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3931" y="3866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/>
              <a:t>Portugal</a:t>
            </a: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6000" y="2467916"/>
            <a:ext cx="4640140" cy="2784084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1040" y="2842846"/>
            <a:ext cx="609600" cy="609600"/>
          </a:xfrm>
          <a:prstGeom prst="rect">
            <a:avLst/>
          </a:prstGeom>
        </p:spPr>
      </p:pic>
      <p:pic>
        <p:nvPicPr>
          <p:cNvPr id="8" name="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3920" y="3859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 err="1"/>
              <a:t>Belgium</a:t>
            </a:r>
            <a:endParaRPr lang="sv-SE" sz="60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2803" y="2133734"/>
            <a:ext cx="4308305" cy="3736248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3218" y="3535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/>
              <a:t>Sweden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6827" y="2680029"/>
            <a:ext cx="4639701" cy="2891645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8418" y="3516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Eurpean</a:t>
            </a:r>
            <a:r>
              <a:rPr lang="sv-SE" dirty="0"/>
              <a:t> </a:t>
            </a:r>
            <a:r>
              <a:rPr lang="sv-SE" dirty="0" err="1"/>
              <a:t>cooperation</a:t>
            </a:r>
            <a:r>
              <a:rPr lang="sv-SE" dirty="0"/>
              <a:t> </a:t>
            </a:r>
            <a:r>
              <a:rPr lang="sv-SE" dirty="0" err="1"/>
              <a:t>concerning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types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deals</a:t>
            </a:r>
          </a:p>
        </p:txBody>
      </p:sp>
      <p:pic>
        <p:nvPicPr>
          <p:cNvPr id="4" name="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3390900"/>
            <a:ext cx="609600" cy="609600"/>
          </a:xfrm>
        </p:spPr>
      </p:pic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4492844"/>
            <a:ext cx="609600" cy="6096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520" y="1690688"/>
            <a:ext cx="7021376" cy="46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99AD06-460B-4E0F-8B00-D9A11C4C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MULTIPLE CHOISE QUESTIONS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02A4BA-2E5F-4802-ADC0-B6C4FA6C9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009"/>
            <a:ext cx="10515600" cy="506233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dirty="0"/>
              <a:t>1.When was UN Conference on Climate Change in Paris?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2013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2014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2015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lvl="0" indent="0">
              <a:buNone/>
            </a:pPr>
            <a:r>
              <a:rPr lang="en-GB" dirty="0"/>
              <a:t>2. What is the general opinion in Belgium about environmental work in general and work for the climate specifically?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They are very interested in environmental questions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They are not interested in environmental questions</a:t>
            </a:r>
            <a:endParaRPr lang="sv-SE" dirty="0"/>
          </a:p>
          <a:p>
            <a:pPr marL="514350" lvl="0" indent="-514350">
              <a:buFont typeface="+mj-lt"/>
              <a:buAutoNum type="alphaLcParenR"/>
            </a:pPr>
            <a:r>
              <a:rPr lang="en-GB" dirty="0"/>
              <a:t>The population in age between 40-60 years old are interested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2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inental_World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881</Words>
  <Application>Microsoft Office PowerPoint</Application>
  <PresentationFormat>Ecrã Panorâmico</PresentationFormat>
  <Paragraphs>164</Paragraphs>
  <Slides>34</Slides>
  <Notes>0</Notes>
  <HiddenSlides>0</HiddenSlides>
  <MMClips>25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34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Century Gothic</vt:lpstr>
      <vt:lpstr>Office-tema</vt:lpstr>
      <vt:lpstr>Continental_World_16x9</vt:lpstr>
      <vt:lpstr>COP21 and the new climate deal of 2020</vt:lpstr>
      <vt:lpstr>The purpose and outcome of COP21 </vt:lpstr>
      <vt:lpstr>What is the general  opinion in your country about environmental work in general and work for the climate specifically?</vt:lpstr>
      <vt:lpstr>Turkey</vt:lpstr>
      <vt:lpstr>Portugal</vt:lpstr>
      <vt:lpstr>Belgium</vt:lpstr>
      <vt:lpstr>Sweden</vt:lpstr>
      <vt:lpstr>The Eurpean cooperation concerning these types of deals</vt:lpstr>
      <vt:lpstr>MULTIPLE CHOISE QUESTIONS</vt:lpstr>
      <vt:lpstr>Climate change and sustainable energy</vt:lpstr>
      <vt:lpstr>How serious is the climate change of today?  </vt:lpstr>
      <vt:lpstr>In the future </vt:lpstr>
      <vt:lpstr>In what ways do humans contribute to climate change? </vt:lpstr>
      <vt:lpstr>Measures to reduce climate change</vt:lpstr>
      <vt:lpstr>Current measures in our countries</vt:lpstr>
      <vt:lpstr>Multiple choise Questions</vt:lpstr>
      <vt:lpstr>Which energy  sources  are mainly used for energy production in your country? Name 3. </vt:lpstr>
      <vt:lpstr>Which energy  sources  are mainly used for energy production in your country? Name 3. </vt:lpstr>
      <vt:lpstr>Which energy sources are mainly used for energy production in your country? Name 3. </vt:lpstr>
      <vt:lpstr>Which energy sources are mainly used for energy production in your country? Name 3. Shortly, describe the mechanisms of energy production from these sources.  </vt:lpstr>
      <vt:lpstr>Apresentação do PowerPoint</vt:lpstr>
      <vt:lpstr>What are the environmental impacts of the three most common energy sources in your country, specifically on the climate?  </vt:lpstr>
      <vt:lpstr>What are the environmental impacts of the three most common energy sources in your country, specifically on the climate?  </vt:lpstr>
      <vt:lpstr>What are the environmental impacts of the three most common energy sources in your country, specifically on the climate?  </vt:lpstr>
      <vt:lpstr>Which renewable energy sources are your country investing in? How does the future look like within this area?  </vt:lpstr>
      <vt:lpstr>Which renewable energy sources are your country investing in? How does the future look like within this area?  </vt:lpstr>
      <vt:lpstr>Which renewable energy sources are your country investing in? How does the future look like within this area?  </vt:lpstr>
      <vt:lpstr>Which renewable energy sources are your country investing in? How does the future look like within this area?  </vt:lpstr>
      <vt:lpstr> </vt:lpstr>
      <vt:lpstr>Turkey</vt:lpstr>
      <vt:lpstr>Belgium </vt:lpstr>
      <vt:lpstr>Sweden</vt:lpstr>
      <vt:lpstr>The end</vt:lpstr>
      <vt:lpstr>MULTIPLE CHOICE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Sofie Edholm</dc:creator>
  <cp:lastModifiedBy>Daniela Sousa</cp:lastModifiedBy>
  <cp:revision>15</cp:revision>
  <dcterms:created xsi:type="dcterms:W3CDTF">2017-05-17T11:59:58Z</dcterms:created>
  <dcterms:modified xsi:type="dcterms:W3CDTF">2018-11-28T11:07:31Z</dcterms:modified>
</cp:coreProperties>
</file>